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fntdata" ContentType="application/x-fontdata"/>
  <Default Extension="xml" ContentType="application/xml"/>
  <Override PartName="/docProps/app.xml" ContentType="application/vnd.openxmlformats-officedocument.extended-properties+xml"/>
  <Override PartName="/docProps/core.xml" ContentType="application/vnd.openxmlformats-package.core-properties+xml"/>
  <Override PartName="/ppt/presentation.xml" ContentType="application/vnd.openxmlformats-officedocument.presentationml.presentation.main+xml"/>
  <Override PartName="/ppt/presProps.xml" ContentType="application/vnd.openxmlformats-officedocument.presentationml.presProp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viewProps.xml" ContentType="application/vnd.openxmlformats-officedocument.presentationml.viewProp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14"/>
    <p:sldId id="257" r:id="rId15"/>
    <p:sldId id="258" r:id="rId16"/>
    <p:sldId id="259" r:id="rId17"/>
    <p:sldId id="260" r:id="rId18"/>
    <p:sldId id="261" r:id="rId19"/>
    <p:sldId id="262" r:id="rId20"/>
    <p:sldId id="263" r:id="rId21"/>
    <p:sldId id="264" r:id="rId22"/>
    <p:sldId id="265" r:id="rId23"/>
    <p:sldId id="266" r:id="rId24"/>
    <p:sldId id="267" r:id="rId25"/>
    <p:sldId id="268" r:id="rId26"/>
    <p:sldId id="269" r:id="rId27"/>
    <p:sldId id="270" r:id="rId28"/>
    <p:sldId id="271" r:id="rId29"/>
    <p:sldId id="272" r:id="rId30"/>
    <p:sldId id="273" r:id="rId31"/>
    <p:sldId id="274" r:id="rId32"/>
    <p:sldId id="275" r:id="rId33"/>
  </p:sldIdLst>
  <p:sldSz cx="18288000" cy="10287000"/>
  <p:notesSz cx="6858000" cy="9144000"/>
  <p:embeddedFontLst>
    <p:embeddedFont>
      <p:font typeface="Glacial Indifference" charset="1" panose="00000000000000000000"/>
      <p:regular r:id="rId6"/>
    </p:embeddedFont>
    <p:embeddedFont>
      <p:font typeface="Glacial Indifference Bold" charset="1" panose="00000800000000000000"/>
      <p:regular r:id="rId7"/>
    </p:embeddedFont>
    <p:embeddedFont>
      <p:font typeface="Glacial Indifference Italics" charset="1" panose="00000000000000000000"/>
      <p:regular r:id="rId8"/>
    </p:embeddedFont>
    <p:embeddedFont>
      <p:font typeface="Glacial Indifference Bold Italics" charset="1" panose="00000800000000000000"/>
      <p:regular r:id="rId9"/>
    </p:embeddedFont>
    <p:embeddedFont>
      <p:font typeface="Arimo" charset="1" panose="020B0604020202020204"/>
      <p:regular r:id="rId10"/>
    </p:embeddedFont>
    <p:embeddedFont>
      <p:font typeface="Arimo Bold" charset="1" panose="020B0704020202020204"/>
      <p:regular r:id="rId11"/>
    </p:embeddedFont>
    <p:embeddedFont>
      <p:font typeface="Arimo Italics" charset="1" panose="020B0604020202090204"/>
      <p:regular r:id="rId12"/>
    </p:embeddedFont>
    <p:embeddedFont>
      <p:font typeface="Arimo Bold Italics" charset="1" panose="020B0704020202090204"/>
      <p:regular r:id="rId1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font" Target="fonts/font13.fntdata"/><Relationship Id="rId18" Type="http://schemas.openxmlformats.org/officeDocument/2006/relationships/slide" Target="slides/slide5.xml"/><Relationship Id="rId26" Type="http://schemas.openxmlformats.org/officeDocument/2006/relationships/slide" Target="slides/slide13.xml"/><Relationship Id="rId21" Type="http://schemas.openxmlformats.org/officeDocument/2006/relationships/slide" Target="slides/slide8.xml"/><Relationship Id="rId3" Type="http://schemas.openxmlformats.org/officeDocument/2006/relationships/viewProps" Target="viewProps.xml"/><Relationship Id="rId34" Type="http://schemas.openxmlformats.org/officeDocument/2006/relationships/customXml" Target="../customXml/item1.xml"/><Relationship Id="rId12" Type="http://schemas.openxmlformats.org/officeDocument/2006/relationships/font" Target="fonts/font12.fntdata"/><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7" Type="http://schemas.openxmlformats.org/officeDocument/2006/relationships/font" Target="fonts/font7.fntdata"/><Relationship Id="rId16" Type="http://schemas.openxmlformats.org/officeDocument/2006/relationships/slide" Target="slides/slide3.xml"/><Relationship Id="rId2" Type="http://schemas.openxmlformats.org/officeDocument/2006/relationships/presProps" Target="presProps.xml"/><Relationship Id="rId20" Type="http://schemas.openxmlformats.org/officeDocument/2006/relationships/slide" Target="slides/slide7.xml"/><Relationship Id="rId29" Type="http://schemas.openxmlformats.org/officeDocument/2006/relationships/slide" Target="slides/slide16.xml"/><Relationship Id="rId1" Type="http://schemas.openxmlformats.org/officeDocument/2006/relationships/slideMaster" Target="slideMasters/slideMaster1.xml"/><Relationship Id="rId11" Type="http://schemas.openxmlformats.org/officeDocument/2006/relationships/font" Target="fonts/font11.fntdata"/><Relationship Id="rId24" Type="http://schemas.openxmlformats.org/officeDocument/2006/relationships/slide" Target="slides/slide11.xml"/><Relationship Id="rId32" Type="http://schemas.openxmlformats.org/officeDocument/2006/relationships/slide" Target="slides/slide19.xml"/><Relationship Id="rId6" Type="http://schemas.openxmlformats.org/officeDocument/2006/relationships/font" Target="fonts/font6.fntdata"/><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5" Type="http://schemas.openxmlformats.org/officeDocument/2006/relationships/tableStyles" Target="tableStyles.xml"/><Relationship Id="rId36" Type="http://schemas.openxmlformats.org/officeDocument/2006/relationships/customXml" Target="../customXml/item3.xml"/><Relationship Id="rId10" Type="http://schemas.openxmlformats.org/officeDocument/2006/relationships/font" Target="fonts/font10.fntdata"/><Relationship Id="rId19" Type="http://schemas.openxmlformats.org/officeDocument/2006/relationships/slide" Target="slides/slide6.xml"/><Relationship Id="rId31" Type="http://schemas.openxmlformats.org/officeDocument/2006/relationships/slide" Target="slides/slide18.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4" Type="http://schemas.openxmlformats.org/officeDocument/2006/relationships/theme" Target="theme/theme1.xml"/><Relationship Id="rId9" Type="http://schemas.openxmlformats.org/officeDocument/2006/relationships/font" Target="fonts/font9.fntdata"/><Relationship Id="rId35" Type="http://schemas.openxmlformats.org/officeDocument/2006/relationships/customXml" Target="../customXml/item2.xml"/><Relationship Id="rId8" Type="http://schemas.openxmlformats.org/officeDocument/2006/relationships/font" Target="fonts/font8.fntdata"/></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jpeg" Type="http://schemas.openxmlformats.org/officeDocument/2006/relationships/image"/><Relationship Id="rId3" Target="../media/image11.jpeg" Type="http://schemas.openxmlformats.org/officeDocument/2006/relationships/image"/><Relationship Id="rId4" Target="https://youtu.be/JIjIs9sTk_Y" TargetMode="External" Type="http://schemas.openxmlformats.org/officeDocument/2006/relationships/video"/></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2.jpe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3.jpe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4.pn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5.jpe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6.jpe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7.jpeg" Type="http://schemas.openxmlformats.org/officeDocument/2006/relationships/image"/><Relationship Id="rId3" Target="../media/image18.jpeg" Type="http://schemas.openxmlformats.org/officeDocument/2006/relationships/image"/><Relationship Id="rId4" Target="../media/image19.jpe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0.jpeg" Type="http://schemas.openxmlformats.org/officeDocument/2006/relationships/image"/><Relationship Id="rId3" Target="../media/image21.png" Type="http://schemas.openxmlformats.org/officeDocument/2006/relationships/image"/><Relationship Id="rId4" Target="../media/image22.sv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3.jpe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jpe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4.jpe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jpe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png" Type="http://schemas.openxmlformats.org/officeDocument/2006/relationships/image"/><Relationship Id="rId3" Target="../media/image8.jpe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pn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jpe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704D3F"/>
        </a:solidFill>
      </p:bgPr>
    </p:bg>
    <p:spTree>
      <p:nvGrpSpPr>
        <p:cNvPr id="1" name=""/>
        <p:cNvGrpSpPr/>
        <p:nvPr/>
      </p:nvGrpSpPr>
      <p:grpSpPr>
        <a:xfrm>
          <a:off x="0" y="0"/>
          <a:ext cx="0" cy="0"/>
          <a:chOff x="0" y="0"/>
          <a:chExt cx="0" cy="0"/>
        </a:xfrm>
      </p:grpSpPr>
      <p:pic>
        <p:nvPicPr>
          <p:cNvPr name="Picture 2" id="2"/>
          <p:cNvPicPr>
            <a:picLocks noChangeAspect="true"/>
          </p:cNvPicPr>
          <p:nvPr/>
        </p:nvPicPr>
        <p:blipFill>
          <a:blip r:embed="rId2">
            <a:alphaModFix amt="19999"/>
          </a:blip>
          <a:srcRect l="0" t="9423" r="0" b="9423"/>
          <a:stretch>
            <a:fillRect/>
          </a:stretch>
        </p:blipFill>
        <p:spPr>
          <a:xfrm flipH="false" flipV="false" rot="0">
            <a:off x="269928" y="401108"/>
            <a:ext cx="17531248" cy="9484784"/>
          </a:xfrm>
          <a:prstGeom prst="rect">
            <a:avLst/>
          </a:prstGeom>
        </p:spPr>
      </p:pic>
      <p:pic>
        <p:nvPicPr>
          <p:cNvPr name="Picture 3" id="3"/>
          <p:cNvPicPr>
            <a:picLocks noChangeAspect="true"/>
          </p:cNvPicPr>
          <p:nvPr/>
        </p:nvPicPr>
        <p:blipFill>
          <a:blip r:embed="rId3"/>
          <a:srcRect l="0" t="0" r="0" b="0"/>
          <a:stretch>
            <a:fillRect/>
          </a:stretch>
        </p:blipFill>
        <p:spPr>
          <a:xfrm flipH="false" flipV="false" rot="0">
            <a:off x="8257907" y="2124141"/>
            <a:ext cx="1772187" cy="1772187"/>
          </a:xfrm>
          <a:prstGeom prst="rect">
            <a:avLst/>
          </a:prstGeom>
        </p:spPr>
      </p:pic>
      <p:grpSp>
        <p:nvGrpSpPr>
          <p:cNvPr name="Group 4" id="4"/>
          <p:cNvGrpSpPr/>
          <p:nvPr/>
        </p:nvGrpSpPr>
        <p:grpSpPr>
          <a:xfrm rot="0">
            <a:off x="555953" y="3104211"/>
            <a:ext cx="17430093" cy="7182789"/>
            <a:chOff x="0" y="0"/>
            <a:chExt cx="23240125" cy="9577051"/>
          </a:xfrm>
        </p:grpSpPr>
        <p:sp>
          <p:nvSpPr>
            <p:cNvPr name="TextBox 5" id="5"/>
            <p:cNvSpPr txBox="true"/>
            <p:nvPr/>
          </p:nvSpPr>
          <p:spPr>
            <a:xfrm rot="0">
              <a:off x="0" y="1303339"/>
              <a:ext cx="23240125" cy="3064015"/>
            </a:xfrm>
            <a:prstGeom prst="rect">
              <a:avLst/>
            </a:prstGeom>
          </p:spPr>
          <p:txBody>
            <a:bodyPr anchor="t" rtlCol="false" tIns="0" lIns="0" bIns="0" rIns="0">
              <a:spAutoFit/>
            </a:bodyPr>
            <a:lstStyle/>
            <a:p>
              <a:pPr algn="ctr">
                <a:lnSpc>
                  <a:spcPts val="17360"/>
                </a:lnSpc>
              </a:pPr>
              <a:r>
                <a:rPr lang="en-US" sz="15781">
                  <a:solidFill>
                    <a:srgbClr val="F9F1D7"/>
                  </a:solidFill>
                  <a:latin typeface="Glacial Indifference Bold"/>
                </a:rPr>
                <a:t>RACISMO</a:t>
              </a:r>
            </a:p>
          </p:txBody>
        </p:sp>
        <p:sp>
          <p:nvSpPr>
            <p:cNvPr name="TextBox 6" id="6"/>
            <p:cNvSpPr txBox="true"/>
            <p:nvPr/>
          </p:nvSpPr>
          <p:spPr>
            <a:xfrm rot="0">
              <a:off x="0" y="4989447"/>
              <a:ext cx="23240125" cy="4587604"/>
            </a:xfrm>
            <a:prstGeom prst="rect">
              <a:avLst/>
            </a:prstGeom>
          </p:spPr>
          <p:txBody>
            <a:bodyPr anchor="t" rtlCol="false" tIns="0" lIns="0" bIns="0" rIns="0">
              <a:spAutoFit/>
            </a:bodyPr>
            <a:lstStyle/>
            <a:p>
              <a:pPr algn="ctr">
                <a:lnSpc>
                  <a:spcPts val="5523"/>
                </a:lnSpc>
              </a:pPr>
              <a:r>
                <a:rPr lang="en-US" spc="256" sz="3945">
                  <a:solidFill>
                    <a:srgbClr val="FFFFFF"/>
                  </a:solidFill>
                  <a:latin typeface="Glacial Indifference"/>
                </a:rPr>
                <a:t>Apresentado por Eugénia Ribeiro e João Lino </a:t>
              </a:r>
            </a:p>
            <a:p>
              <a:pPr algn="ctr">
                <a:lnSpc>
                  <a:spcPts val="5523"/>
                </a:lnSpc>
              </a:pPr>
              <a:r>
                <a:rPr lang="en-US" spc="256" sz="3945">
                  <a:solidFill>
                    <a:srgbClr val="FFFFFF"/>
                  </a:solidFill>
                  <a:latin typeface="Glacial Indifference"/>
                </a:rPr>
                <a:t>UFCD CP4</a:t>
              </a:r>
            </a:p>
            <a:p>
              <a:pPr algn="ctr">
                <a:lnSpc>
                  <a:spcPts val="5523"/>
                </a:lnSpc>
              </a:pPr>
            </a:p>
            <a:p>
              <a:pPr algn="ctr">
                <a:lnSpc>
                  <a:spcPts val="5523"/>
                </a:lnSpc>
              </a:pPr>
            </a:p>
            <a:p>
              <a:pPr algn="ctr">
                <a:lnSpc>
                  <a:spcPts val="5523"/>
                </a:lnSpc>
              </a:pPr>
              <a:r>
                <a:rPr lang="en-US" spc="256" sz="3945">
                  <a:solidFill>
                    <a:srgbClr val="FFFFFF"/>
                  </a:solidFill>
                  <a:latin typeface="Glacial Indifference"/>
                </a:rPr>
                <a:t>                                                                    20 de Maio de 20</a:t>
              </a:r>
            </a:p>
          </p:txBody>
        </p:sp>
        <p:sp>
          <p:nvSpPr>
            <p:cNvPr name="TextBox 7" id="7"/>
            <p:cNvSpPr txBox="true"/>
            <p:nvPr/>
          </p:nvSpPr>
          <p:spPr>
            <a:xfrm rot="0">
              <a:off x="0" y="-47625"/>
              <a:ext cx="23240125" cy="971833"/>
            </a:xfrm>
            <a:prstGeom prst="rect">
              <a:avLst/>
            </a:prstGeom>
          </p:spPr>
          <p:txBody>
            <a:bodyPr anchor="t" rtlCol="false" tIns="0" lIns="0" bIns="0" rIns="0">
              <a:spAutoFit/>
            </a:bodyPr>
            <a:lstStyle/>
            <a:p>
              <a:pPr algn="ctr">
                <a:lnSpc>
                  <a:spcPts val="5983"/>
                </a:lnSpc>
              </a:pPr>
            </a:p>
          </p:txBody>
        </p:sp>
      </p:gr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0" t="15624" r="0" b="0"/>
          <a:stretch>
            <a:fillRect/>
          </a:stretch>
        </p:blipFill>
        <p:spPr>
          <a:xfrm>
            <a:off x="0" y="0"/>
            <a:ext cx="18288000" cy="10287000"/>
          </a:xfrm>
          <a:prstGeom prst="rect">
            <a:avLst/>
          </a:prstGeom>
        </p:spPr>
      </p:pic>
      <p:sp>
        <p:nvSpPr>
          <p:cNvPr name="AutoShape 3" id="3"/>
          <p:cNvSpPr/>
          <p:nvPr/>
        </p:nvSpPr>
        <p:spPr>
          <a:xfrm rot="0">
            <a:off x="3966783" y="1965315"/>
            <a:ext cx="10759768" cy="6853825"/>
          </a:xfrm>
          <a:prstGeom prst="rect">
            <a:avLst/>
          </a:prstGeom>
          <a:solidFill>
            <a:srgbClr val="F9F1D7"/>
          </a:solidFill>
        </p:spPr>
      </p:sp>
      <p:sp>
        <p:nvSpPr>
          <p:cNvPr name="AutoShape 4" id="4"/>
          <p:cNvSpPr/>
          <p:nvPr/>
        </p:nvSpPr>
        <p:spPr>
          <a:xfrm rot="0">
            <a:off x="3561449" y="1467860"/>
            <a:ext cx="10759768" cy="6964370"/>
          </a:xfrm>
          <a:prstGeom prst="rect">
            <a:avLst/>
          </a:prstGeom>
          <a:solidFill>
            <a:srgbClr val="704D3F"/>
          </a:solidFill>
        </p:spPr>
      </p:sp>
      <p:pic>
        <p:nvPicPr>
          <p:cNvPr name="Picture 5" id="5"/>
          <p:cNvPicPr>
            <a:picLocks noChangeAspect="true"/>
          </p:cNvPicPr>
          <p:nvPr>
            <a:videoFile r:link="rId4"/>
          </p:nvPr>
        </p:nvPicPr>
        <p:blipFill>
          <a:blip r:embed="rId3"/>
          <a:stretch>
            <a:fillRect/>
          </a:stretch>
        </p:blipFill>
        <p:spPr>
          <a:xfrm rot="0">
            <a:off x="2726599" y="1372100"/>
            <a:ext cx="12878615" cy="7244220"/>
          </a:xfrm>
          <a:prstGeom prst="rect">
            <a:avLst/>
          </a:prstGeom>
        </p:spPr>
      </p:pic>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0" t="11704" r="0" b="4026"/>
          <a:stretch>
            <a:fillRect/>
          </a:stretch>
        </p:blipFill>
        <p:spPr>
          <a:xfrm>
            <a:off x="0" y="0"/>
            <a:ext cx="18288000" cy="10287000"/>
          </a:xfrm>
          <a:prstGeom prst="rect">
            <a:avLst/>
          </a:prstGeom>
        </p:spPr>
      </p:pic>
      <p:grpSp>
        <p:nvGrpSpPr>
          <p:cNvPr name="Group 3" id="3"/>
          <p:cNvGrpSpPr/>
          <p:nvPr/>
        </p:nvGrpSpPr>
        <p:grpSpPr>
          <a:xfrm rot="0">
            <a:off x="7982619" y="384702"/>
            <a:ext cx="9942934" cy="5644624"/>
            <a:chOff x="0" y="0"/>
            <a:chExt cx="13257245" cy="7526166"/>
          </a:xfrm>
        </p:grpSpPr>
        <p:sp>
          <p:nvSpPr>
            <p:cNvPr name="AutoShape 4" id="4"/>
            <p:cNvSpPr/>
            <p:nvPr/>
          </p:nvSpPr>
          <p:spPr>
            <a:xfrm rot="0">
              <a:off x="0" y="0"/>
              <a:ext cx="13257245" cy="7526166"/>
            </a:xfrm>
            <a:prstGeom prst="rect">
              <a:avLst/>
            </a:prstGeom>
            <a:solidFill>
              <a:srgbClr val="F9F1D7"/>
            </a:solidFill>
          </p:spPr>
        </p:sp>
        <p:sp>
          <p:nvSpPr>
            <p:cNvPr name="TextBox 5" id="5"/>
            <p:cNvSpPr txBox="true"/>
            <p:nvPr/>
          </p:nvSpPr>
          <p:spPr>
            <a:xfrm rot="0">
              <a:off x="2335326" y="846992"/>
              <a:ext cx="10114130" cy="3981796"/>
            </a:xfrm>
            <a:prstGeom prst="rect">
              <a:avLst/>
            </a:prstGeom>
          </p:spPr>
          <p:txBody>
            <a:bodyPr anchor="t" rtlCol="false" tIns="0" lIns="0" bIns="0" rIns="0">
              <a:spAutoFit/>
            </a:bodyPr>
            <a:lstStyle/>
            <a:p>
              <a:pPr algn="l">
                <a:lnSpc>
                  <a:spcPts val="7716"/>
                </a:lnSpc>
              </a:pPr>
              <a:r>
                <a:rPr lang="en-US" sz="7015">
                  <a:solidFill>
                    <a:srgbClr val="704D3F"/>
                  </a:solidFill>
                  <a:latin typeface="Glacial Indifference Bold"/>
                </a:rPr>
                <a:t>Podemos ser racistas sem dar conta?</a:t>
              </a:r>
            </a:p>
          </p:txBody>
        </p:sp>
        <p:sp>
          <p:nvSpPr>
            <p:cNvPr name="TextBox 6" id="6"/>
            <p:cNvSpPr txBox="true"/>
            <p:nvPr/>
          </p:nvSpPr>
          <p:spPr>
            <a:xfrm rot="0">
              <a:off x="2335326" y="6126986"/>
              <a:ext cx="9876545" cy="598779"/>
            </a:xfrm>
            <a:prstGeom prst="rect">
              <a:avLst/>
            </a:prstGeom>
          </p:spPr>
          <p:txBody>
            <a:bodyPr anchor="t" rtlCol="false" tIns="0" lIns="0" bIns="0" rIns="0">
              <a:spAutoFit/>
            </a:bodyPr>
            <a:lstStyle/>
            <a:p>
              <a:pPr algn="l">
                <a:lnSpc>
                  <a:spcPts val="3647"/>
                </a:lnSpc>
              </a:pPr>
            </a:p>
          </p:txBody>
        </p:sp>
        <p:sp>
          <p:nvSpPr>
            <p:cNvPr name="AutoShape 7" id="7"/>
            <p:cNvSpPr/>
            <p:nvPr/>
          </p:nvSpPr>
          <p:spPr>
            <a:xfrm rot="0">
              <a:off x="2335326" y="5278573"/>
              <a:ext cx="1479448" cy="169520"/>
            </a:xfrm>
            <a:prstGeom prst="rect">
              <a:avLst/>
            </a:prstGeom>
            <a:solidFill>
              <a:srgbClr val="704D3F"/>
            </a:solidFill>
          </p:spPr>
        </p:sp>
      </p:gr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bg>
      <p:bgPr>
        <a:solidFill>
          <a:srgbClr val="F9F1D7"/>
        </a:solidFill>
      </p:bgPr>
    </p:bg>
    <p:spTree>
      <p:nvGrpSpPr>
        <p:cNvPr id="1" name=""/>
        <p:cNvGrpSpPr/>
        <p:nvPr/>
      </p:nvGrpSpPr>
      <p:grpSpPr>
        <a:xfrm>
          <a:off x="0" y="0"/>
          <a:ext cx="0" cy="0"/>
          <a:chOff x="0" y="0"/>
          <a:chExt cx="0" cy="0"/>
        </a:xfrm>
      </p:grpSpPr>
      <p:grpSp>
        <p:nvGrpSpPr>
          <p:cNvPr name="Group 2" id="2"/>
          <p:cNvGrpSpPr/>
          <p:nvPr/>
        </p:nvGrpSpPr>
        <p:grpSpPr>
          <a:xfrm rot="0">
            <a:off x="588070" y="711787"/>
            <a:ext cx="9712562" cy="11616875"/>
            <a:chOff x="0" y="0"/>
            <a:chExt cx="12950083" cy="15489167"/>
          </a:xfrm>
        </p:grpSpPr>
        <p:sp>
          <p:nvSpPr>
            <p:cNvPr name="TextBox 3" id="3"/>
            <p:cNvSpPr txBox="true"/>
            <p:nvPr/>
          </p:nvSpPr>
          <p:spPr>
            <a:xfrm rot="0">
              <a:off x="7718" y="977576"/>
              <a:ext cx="12926929" cy="8269327"/>
            </a:xfrm>
            <a:prstGeom prst="rect">
              <a:avLst/>
            </a:prstGeom>
          </p:spPr>
          <p:txBody>
            <a:bodyPr anchor="t" rtlCol="false" tIns="0" lIns="0" bIns="0" rIns="0">
              <a:spAutoFit/>
            </a:bodyPr>
            <a:lstStyle/>
            <a:p>
              <a:pPr>
                <a:lnSpc>
                  <a:spcPts val="3582"/>
                </a:lnSpc>
              </a:pPr>
              <a:r>
                <a:rPr lang="en-US" spc="63" sz="2558">
                  <a:solidFill>
                    <a:srgbClr val="704D3F"/>
                  </a:solidFill>
                  <a:latin typeface="Glacial Indifference"/>
                </a:rPr>
                <a:t>O racismo, como fenômeno comportamental e social, procura afirmar que existem raças puras, e que estas são superiores às demais; desta forma, procura justificar a hegemonia política, histórica e econômica.</a:t>
              </a:r>
            </a:p>
            <a:p>
              <a:pPr>
                <a:lnSpc>
                  <a:spcPts val="3582"/>
                </a:lnSpc>
              </a:pPr>
            </a:p>
            <a:p>
              <a:pPr algn="l">
                <a:lnSpc>
                  <a:spcPts val="3582"/>
                </a:lnSpc>
              </a:pPr>
              <a:r>
                <a:rPr lang="en-US" spc="33" sz="2558">
                  <a:solidFill>
                    <a:srgbClr val="704D3F"/>
                  </a:solidFill>
                  <a:latin typeface="Arimo"/>
                </a:rPr>
                <a:t>Do ponto de vista racial, os grupos humanos atuais na sua maioria são produto de pessoas pertencentes a diferentes grupos étnicos. A evolução das espécies incluindo a humana e o sexo facilitaram a mistura racial durante as eras. Afirmar que existe raça pura torna ilusória qualquer definição fundada em dados étnicos e genéticos estáveis. Portanto, quando se aplica ao ser humano o conceito de pureza biológica, o que ocorre é uma confusão entre grupo biológico e grupo linguístico ou nacional.</a:t>
              </a:r>
            </a:p>
          </p:txBody>
        </p:sp>
        <p:sp>
          <p:nvSpPr>
            <p:cNvPr name="TextBox 4" id="4"/>
            <p:cNvSpPr txBox="true"/>
            <p:nvPr/>
          </p:nvSpPr>
          <p:spPr>
            <a:xfrm rot="0">
              <a:off x="0" y="-38100"/>
              <a:ext cx="12934647" cy="716334"/>
            </a:xfrm>
            <a:prstGeom prst="rect">
              <a:avLst/>
            </a:prstGeom>
          </p:spPr>
          <p:txBody>
            <a:bodyPr anchor="t" rtlCol="false" tIns="0" lIns="0" bIns="0" rIns="0">
              <a:spAutoFit/>
            </a:bodyPr>
            <a:lstStyle/>
            <a:p>
              <a:pPr algn="l">
                <a:lnSpc>
                  <a:spcPts val="4339"/>
                </a:lnSpc>
              </a:pPr>
              <a:r>
                <a:rPr lang="en-US" spc="133" sz="3337">
                  <a:solidFill>
                    <a:srgbClr val="704D3F"/>
                  </a:solidFill>
                  <a:latin typeface="Glacial Indifference"/>
                </a:rPr>
                <a:t>O RACISMO COMO COMPORTAMENTO SOCIAL</a:t>
              </a:r>
            </a:p>
          </p:txBody>
        </p:sp>
        <p:sp>
          <p:nvSpPr>
            <p:cNvPr name="AutoShape 5" id="5"/>
            <p:cNvSpPr/>
            <p:nvPr/>
          </p:nvSpPr>
          <p:spPr>
            <a:xfrm rot="0">
              <a:off x="0" y="9934382"/>
              <a:ext cx="1921663" cy="113039"/>
            </a:xfrm>
            <a:prstGeom prst="rect">
              <a:avLst/>
            </a:prstGeom>
            <a:solidFill>
              <a:srgbClr val="704D3F"/>
            </a:solidFill>
          </p:spPr>
        </p:sp>
        <p:sp>
          <p:nvSpPr>
            <p:cNvPr name="TextBox 6" id="6"/>
            <p:cNvSpPr txBox="true"/>
            <p:nvPr/>
          </p:nvSpPr>
          <p:spPr>
            <a:xfrm rot="0">
              <a:off x="15436" y="11696284"/>
              <a:ext cx="12926929" cy="554416"/>
            </a:xfrm>
            <a:prstGeom prst="rect">
              <a:avLst/>
            </a:prstGeom>
          </p:spPr>
          <p:txBody>
            <a:bodyPr anchor="t" rtlCol="false" tIns="0" lIns="0" bIns="0" rIns="0">
              <a:spAutoFit/>
            </a:bodyPr>
            <a:lstStyle/>
            <a:p>
              <a:pPr algn="l">
                <a:lnSpc>
                  <a:spcPts val="3582"/>
                </a:lnSpc>
              </a:pPr>
            </a:p>
          </p:txBody>
        </p:sp>
        <p:sp>
          <p:nvSpPr>
            <p:cNvPr name="TextBox 7" id="7"/>
            <p:cNvSpPr txBox="true"/>
            <p:nvPr/>
          </p:nvSpPr>
          <p:spPr>
            <a:xfrm rot="0">
              <a:off x="7718" y="10680609"/>
              <a:ext cx="12934647" cy="716334"/>
            </a:xfrm>
            <a:prstGeom prst="rect">
              <a:avLst/>
            </a:prstGeom>
          </p:spPr>
          <p:txBody>
            <a:bodyPr anchor="t" rtlCol="false" tIns="0" lIns="0" bIns="0" rIns="0">
              <a:spAutoFit/>
            </a:bodyPr>
            <a:lstStyle/>
            <a:p>
              <a:pPr algn="l">
                <a:lnSpc>
                  <a:spcPts val="4339"/>
                </a:lnSpc>
              </a:pPr>
            </a:p>
          </p:txBody>
        </p:sp>
        <p:sp>
          <p:nvSpPr>
            <p:cNvPr name="TextBox 8" id="8"/>
            <p:cNvSpPr txBox="true"/>
            <p:nvPr/>
          </p:nvSpPr>
          <p:spPr>
            <a:xfrm rot="0">
              <a:off x="23154" y="14934750"/>
              <a:ext cx="12926929" cy="554416"/>
            </a:xfrm>
            <a:prstGeom prst="rect">
              <a:avLst/>
            </a:prstGeom>
          </p:spPr>
          <p:txBody>
            <a:bodyPr anchor="t" rtlCol="false" tIns="0" lIns="0" bIns="0" rIns="0">
              <a:spAutoFit/>
            </a:bodyPr>
            <a:lstStyle/>
            <a:p>
              <a:pPr algn="l">
                <a:lnSpc>
                  <a:spcPts val="3582"/>
                </a:lnSpc>
              </a:pPr>
            </a:p>
          </p:txBody>
        </p:sp>
      </p:grpSp>
      <p:pic>
        <p:nvPicPr>
          <p:cNvPr name="Picture 9" id="9"/>
          <p:cNvPicPr>
            <a:picLocks noChangeAspect="true"/>
          </p:cNvPicPr>
          <p:nvPr/>
        </p:nvPicPr>
        <p:blipFill>
          <a:blip r:embed="rId2"/>
          <a:srcRect l="0" t="0" r="0" b="0"/>
          <a:stretch>
            <a:fillRect/>
          </a:stretch>
        </p:blipFill>
        <p:spPr>
          <a:xfrm flipH="false" flipV="false" rot="0">
            <a:off x="11762492" y="1040406"/>
            <a:ext cx="5147068" cy="7710963"/>
          </a:xfrm>
          <a:prstGeom prst="rect">
            <a:avLst/>
          </a:prstGeom>
        </p:spPr>
      </p:pic>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bg>
      <p:bgPr>
        <a:solidFill>
          <a:srgbClr val="F9F1D7"/>
        </a:solidFill>
      </p:bgPr>
    </p:bg>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0" t="0" r="0" b="0"/>
          <a:stretch>
            <a:fillRect/>
          </a:stretch>
        </p:blipFill>
        <p:spPr>
          <a:xfrm flipH="false" flipV="false" rot="0">
            <a:off x="10728706" y="-1467796"/>
            <a:ext cx="8264686" cy="5509791"/>
          </a:xfrm>
          <a:prstGeom prst="rect">
            <a:avLst/>
          </a:prstGeom>
        </p:spPr>
      </p:pic>
      <p:sp>
        <p:nvSpPr>
          <p:cNvPr name="TextBox 3" id="3"/>
          <p:cNvSpPr txBox="true"/>
          <p:nvPr/>
        </p:nvSpPr>
        <p:spPr>
          <a:xfrm rot="0">
            <a:off x="1303622" y="3274070"/>
            <a:ext cx="14291076" cy="6849110"/>
          </a:xfrm>
          <a:prstGeom prst="rect">
            <a:avLst/>
          </a:prstGeom>
        </p:spPr>
        <p:txBody>
          <a:bodyPr anchor="t" rtlCol="false" tIns="0" lIns="0" bIns="0" rIns="0">
            <a:spAutoFit/>
          </a:bodyPr>
          <a:lstStyle/>
          <a:p>
            <a:pPr>
              <a:lnSpc>
                <a:spcPts val="3640"/>
              </a:lnSpc>
            </a:pPr>
            <a:r>
              <a:rPr lang="en-US" spc="65" sz="2600">
                <a:solidFill>
                  <a:srgbClr val="704D3F"/>
                </a:solidFill>
                <a:latin typeface="Glacial Indifference"/>
              </a:rPr>
              <a:t>O estudo concluía que 62% da população portuguesa tem opiniões racistas.Isto é, que responde “sim” a pelo menos uma destas três perguntas: </a:t>
            </a:r>
          </a:p>
          <a:p>
            <a:pPr>
              <a:lnSpc>
                <a:spcPts val="3640"/>
              </a:lnSpc>
            </a:pPr>
          </a:p>
          <a:p>
            <a:pPr>
              <a:lnSpc>
                <a:spcPts val="3640"/>
              </a:lnSpc>
            </a:pPr>
            <a:r>
              <a:rPr lang="en-US" spc="65" sz="2600">
                <a:solidFill>
                  <a:srgbClr val="704D3F"/>
                </a:solidFill>
                <a:latin typeface="Glacial Indifference Bold Italics"/>
              </a:rPr>
              <a:t>“há grupos étnicos ou raciais por natureza mais inteligentes?”</a:t>
            </a:r>
          </a:p>
          <a:p>
            <a:pPr>
              <a:lnSpc>
                <a:spcPts val="3640"/>
              </a:lnSpc>
            </a:pPr>
          </a:p>
          <a:p>
            <a:pPr>
              <a:lnSpc>
                <a:spcPts val="3640"/>
              </a:lnSpc>
            </a:pPr>
            <a:r>
              <a:rPr lang="en-US" spc="65" sz="2600">
                <a:solidFill>
                  <a:srgbClr val="704D3F"/>
                </a:solidFill>
                <a:latin typeface="Glacial Indifference Bold Italics"/>
              </a:rPr>
              <a:t>“há grupos étnicos ou raciais por natureza mais trabalhadores?” </a:t>
            </a:r>
          </a:p>
          <a:p>
            <a:pPr>
              <a:lnSpc>
                <a:spcPts val="3640"/>
              </a:lnSpc>
            </a:pPr>
          </a:p>
          <a:p>
            <a:pPr>
              <a:lnSpc>
                <a:spcPts val="3640"/>
              </a:lnSpc>
            </a:pPr>
            <a:r>
              <a:rPr lang="en-US" spc="65" sz="2600">
                <a:solidFill>
                  <a:srgbClr val="704D3F"/>
                </a:solidFill>
                <a:latin typeface="Glacial Indifference Bold Italics"/>
              </a:rPr>
              <a:t> “há culturas, por natureza, mais civilizadas que outras?” </a:t>
            </a:r>
          </a:p>
          <a:p>
            <a:pPr>
              <a:lnSpc>
                <a:spcPts val="3640"/>
              </a:lnSpc>
            </a:pPr>
          </a:p>
          <a:p>
            <a:pPr>
              <a:lnSpc>
                <a:spcPts val="3640"/>
              </a:lnSpc>
            </a:pPr>
            <a:r>
              <a:rPr lang="en-US" spc="65" sz="2600">
                <a:solidFill>
                  <a:srgbClr val="704D3F"/>
                </a:solidFill>
                <a:latin typeface="Glacial Indifference"/>
              </a:rPr>
              <a:t>Só 11% dos inquiridos respondeu “não” a todas. Em específico na pergunta sobre a existência de etnias mais inteligentes do que outras, 30,4% dos portugueses concorda com essa ideia racista. Entre os que têm mais de 75 anos, a percentagem dispara para 57%.</a:t>
            </a:r>
          </a:p>
          <a:p>
            <a:pPr>
              <a:lnSpc>
                <a:spcPts val="3640"/>
              </a:lnSpc>
            </a:pPr>
          </a:p>
          <a:p>
            <a:pPr>
              <a:lnSpc>
                <a:spcPts val="3640"/>
              </a:lnSpc>
            </a:pPr>
          </a:p>
          <a:p>
            <a:pPr algn="l">
              <a:lnSpc>
                <a:spcPts val="3640"/>
              </a:lnSpc>
            </a:pPr>
          </a:p>
        </p:txBody>
      </p:sp>
      <p:grpSp>
        <p:nvGrpSpPr>
          <p:cNvPr name="Group 4" id="4"/>
          <p:cNvGrpSpPr/>
          <p:nvPr/>
        </p:nvGrpSpPr>
        <p:grpSpPr>
          <a:xfrm rot="0">
            <a:off x="724185" y="378012"/>
            <a:ext cx="13396586" cy="1343747"/>
            <a:chOff x="0" y="0"/>
            <a:chExt cx="17862115" cy="1791663"/>
          </a:xfrm>
        </p:grpSpPr>
        <p:sp>
          <p:nvSpPr>
            <p:cNvPr name="TextBox 5" id="5"/>
            <p:cNvSpPr txBox="true"/>
            <p:nvPr/>
          </p:nvSpPr>
          <p:spPr>
            <a:xfrm rot="0">
              <a:off x="0" y="38100"/>
              <a:ext cx="17862115" cy="929163"/>
            </a:xfrm>
            <a:prstGeom prst="rect">
              <a:avLst/>
            </a:prstGeom>
          </p:spPr>
          <p:txBody>
            <a:bodyPr anchor="t" rtlCol="false" tIns="0" lIns="0" bIns="0" rIns="0">
              <a:spAutoFit/>
            </a:bodyPr>
            <a:lstStyle/>
            <a:p>
              <a:pPr algn="l">
                <a:lnSpc>
                  <a:spcPts val="5236"/>
                </a:lnSpc>
              </a:pPr>
              <a:r>
                <a:rPr lang="en-US" sz="4760">
                  <a:solidFill>
                    <a:srgbClr val="704D3F"/>
                  </a:solidFill>
                  <a:latin typeface="Glacial Indifference Bold"/>
                </a:rPr>
                <a:t>European Social Survey</a:t>
              </a:r>
              <a:r>
                <a:rPr lang="en-US" sz="4760">
                  <a:solidFill>
                    <a:srgbClr val="704D3F"/>
                  </a:solidFill>
                  <a:latin typeface="Arimo Bold"/>
                </a:rPr>
                <a:t> </a:t>
              </a:r>
            </a:p>
          </p:txBody>
        </p:sp>
        <p:sp>
          <p:nvSpPr>
            <p:cNvPr name="TextBox 6" id="6"/>
            <p:cNvSpPr txBox="true"/>
            <p:nvPr/>
          </p:nvSpPr>
          <p:spPr>
            <a:xfrm rot="0">
              <a:off x="0" y="1252074"/>
              <a:ext cx="17523407" cy="541828"/>
            </a:xfrm>
            <a:prstGeom prst="rect">
              <a:avLst/>
            </a:prstGeom>
          </p:spPr>
          <p:txBody>
            <a:bodyPr anchor="t" rtlCol="false" tIns="0" lIns="0" bIns="0" rIns="0">
              <a:spAutoFit/>
            </a:bodyPr>
            <a:lstStyle/>
            <a:p>
              <a:pPr algn="l">
                <a:lnSpc>
                  <a:spcPts val="3054"/>
                </a:lnSpc>
              </a:pPr>
              <a:r>
                <a:rPr lang="en-US" spc="111" sz="2776">
                  <a:solidFill>
                    <a:srgbClr val="704D3F"/>
                  </a:solidFill>
                  <a:latin typeface="Glacial Indifference Bold"/>
                </a:rPr>
                <a:t>ESTUDO</a:t>
              </a:r>
            </a:p>
          </p:txBody>
        </p:sp>
      </p:gr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bg>
      <p:bgPr>
        <a:solidFill>
          <a:srgbClr val="F9F1D7"/>
        </a:solidFill>
      </p:bgPr>
    </p:bg>
    <p:spTree>
      <p:nvGrpSpPr>
        <p:cNvPr id="1" name=""/>
        <p:cNvGrpSpPr/>
        <p:nvPr/>
      </p:nvGrpSpPr>
      <p:grpSpPr>
        <a:xfrm>
          <a:off x="0" y="0"/>
          <a:ext cx="0" cy="0"/>
          <a:chOff x="0" y="0"/>
          <a:chExt cx="0" cy="0"/>
        </a:xfrm>
      </p:grpSpPr>
      <p:sp>
        <p:nvSpPr>
          <p:cNvPr name="AutoShape 2" id="2"/>
          <p:cNvSpPr/>
          <p:nvPr/>
        </p:nvSpPr>
        <p:spPr>
          <a:xfrm rot="0">
            <a:off x="1834639" y="7492307"/>
            <a:ext cx="14897948" cy="2601020"/>
          </a:xfrm>
          <a:prstGeom prst="rect">
            <a:avLst/>
          </a:prstGeom>
          <a:solidFill>
            <a:srgbClr val="704D3F"/>
          </a:solidFill>
        </p:spPr>
      </p:sp>
      <p:pic>
        <p:nvPicPr>
          <p:cNvPr name="Picture 3" id="3"/>
          <p:cNvPicPr>
            <a:picLocks noChangeAspect="true"/>
          </p:cNvPicPr>
          <p:nvPr/>
        </p:nvPicPr>
        <p:blipFill>
          <a:blip r:embed="rId2"/>
          <a:srcRect l="0" t="14768" r="0" b="14768"/>
          <a:stretch>
            <a:fillRect/>
          </a:stretch>
        </p:blipFill>
        <p:spPr>
          <a:xfrm flipH="false" flipV="false" rot="0">
            <a:off x="1717438" y="6755065"/>
            <a:ext cx="15015148" cy="3155451"/>
          </a:xfrm>
          <a:prstGeom prst="rect">
            <a:avLst/>
          </a:prstGeom>
        </p:spPr>
      </p:pic>
      <p:sp>
        <p:nvSpPr>
          <p:cNvPr name="TextBox 4" id="4"/>
          <p:cNvSpPr txBox="true"/>
          <p:nvPr/>
        </p:nvSpPr>
        <p:spPr>
          <a:xfrm rot="0">
            <a:off x="9283612" y="227907"/>
            <a:ext cx="8180691" cy="5934710"/>
          </a:xfrm>
          <a:prstGeom prst="rect">
            <a:avLst/>
          </a:prstGeom>
        </p:spPr>
        <p:txBody>
          <a:bodyPr anchor="t" rtlCol="false" tIns="0" lIns="0" bIns="0" rIns="0">
            <a:spAutoFit/>
          </a:bodyPr>
          <a:lstStyle/>
          <a:p>
            <a:pPr>
              <a:lnSpc>
                <a:spcPts val="3640"/>
              </a:lnSpc>
            </a:pPr>
            <a:r>
              <a:rPr lang="en-US" spc="65" sz="2600">
                <a:solidFill>
                  <a:srgbClr val="704D3F"/>
                </a:solidFill>
                <a:latin typeface="Glacial Indifference"/>
              </a:rPr>
              <a:t>Em 2001, a União Europeia explicitamente proibiu o racismo, juntamente com muitas outras formas de discriminação social, na Carta dos Direitos Fundamentais da União Europeia, o efeito jurídico de que, se houver, seria necessariamente limitado a Instituições da União Europeia:</a:t>
            </a:r>
          </a:p>
          <a:p>
            <a:pPr>
              <a:lnSpc>
                <a:spcPts val="3640"/>
              </a:lnSpc>
            </a:pPr>
          </a:p>
          <a:p>
            <a:pPr algn="l">
              <a:lnSpc>
                <a:spcPts val="3640"/>
              </a:lnSpc>
            </a:pPr>
            <a:r>
              <a:rPr lang="en-US" spc="65" sz="2600">
                <a:solidFill>
                  <a:srgbClr val="704D3F"/>
                </a:solidFill>
                <a:latin typeface="Arimo"/>
              </a:rPr>
              <a:t>“ É proibida a discriminação em razão, designadamente, do sexo, raça, cor ou origem étnica ou social, características genéticas, língua, religião ou convicções, opiniões políticas ou outras, pertença a uma minoria nacional, riqueza, nascimento, deficiência, idade ou orientação sexual.</a:t>
            </a:r>
          </a:p>
        </p:txBody>
      </p:sp>
      <p:grpSp>
        <p:nvGrpSpPr>
          <p:cNvPr name="Group 5" id="5"/>
          <p:cNvGrpSpPr/>
          <p:nvPr/>
        </p:nvGrpSpPr>
        <p:grpSpPr>
          <a:xfrm rot="0">
            <a:off x="1601892" y="285057"/>
            <a:ext cx="6395193" cy="6113345"/>
            <a:chOff x="0" y="0"/>
            <a:chExt cx="8526925" cy="8151127"/>
          </a:xfrm>
        </p:grpSpPr>
        <p:sp>
          <p:nvSpPr>
            <p:cNvPr name="TextBox 6" id="6"/>
            <p:cNvSpPr txBox="true"/>
            <p:nvPr/>
          </p:nvSpPr>
          <p:spPr>
            <a:xfrm rot="0">
              <a:off x="0" y="66675"/>
              <a:ext cx="8526925" cy="7045325"/>
            </a:xfrm>
            <a:prstGeom prst="rect">
              <a:avLst/>
            </a:prstGeom>
          </p:spPr>
          <p:txBody>
            <a:bodyPr anchor="t" rtlCol="false" tIns="0" lIns="0" bIns="0" rIns="0">
              <a:spAutoFit/>
            </a:bodyPr>
            <a:lstStyle/>
            <a:p>
              <a:pPr algn="l">
                <a:lnSpc>
                  <a:spcPts val="8250"/>
                </a:lnSpc>
              </a:pPr>
              <a:r>
                <a:rPr lang="en-US" sz="7500">
                  <a:solidFill>
                    <a:srgbClr val="704D3F"/>
                  </a:solidFill>
                  <a:latin typeface="Glacial Indifference Bold"/>
                </a:rPr>
                <a:t>Carta dos Direitos Fundamentais da União Europeia</a:t>
              </a:r>
            </a:p>
          </p:txBody>
        </p:sp>
        <p:sp>
          <p:nvSpPr>
            <p:cNvPr name="TextBox 7" id="7"/>
            <p:cNvSpPr txBox="true"/>
            <p:nvPr/>
          </p:nvSpPr>
          <p:spPr>
            <a:xfrm rot="0">
              <a:off x="0" y="7475557"/>
              <a:ext cx="8365234" cy="678392"/>
            </a:xfrm>
            <a:prstGeom prst="rect">
              <a:avLst/>
            </a:prstGeom>
          </p:spPr>
          <p:txBody>
            <a:bodyPr anchor="t" rtlCol="false" tIns="0" lIns="0" bIns="0" rIns="0">
              <a:spAutoFit/>
            </a:bodyPr>
            <a:lstStyle/>
            <a:p>
              <a:pPr algn="l">
                <a:lnSpc>
                  <a:spcPts val="3850"/>
                </a:lnSpc>
              </a:pPr>
            </a:p>
          </p:txBody>
        </p:sp>
      </p:grpSp>
    </p:spTree>
  </p:cSld>
  <p:clrMapOvr>
    <a:masterClrMapping/>
  </p:clrMapOvr>
</p:sld>
</file>

<file path=ppt/slides/slide15.xml><?xml version="1.0" encoding="utf-8"?>
<p:sld xmlns:p="http://schemas.openxmlformats.org/presentationml/2006/main" xmlns:a="http://schemas.openxmlformats.org/drawingml/2006/main">
  <p:cSld>
    <p:bg>
      <p:bgPr>
        <a:solidFill>
          <a:srgbClr val="F9F1D7"/>
        </a:solidFill>
      </p:bgPr>
    </p:bg>
    <p:spTree>
      <p:nvGrpSpPr>
        <p:cNvPr id="1" name=""/>
        <p:cNvGrpSpPr/>
        <p:nvPr/>
      </p:nvGrpSpPr>
      <p:grpSpPr>
        <a:xfrm>
          <a:off x="0" y="0"/>
          <a:ext cx="0" cy="0"/>
          <a:chOff x="0" y="0"/>
          <a:chExt cx="0" cy="0"/>
        </a:xfrm>
      </p:grpSpPr>
      <p:grpSp>
        <p:nvGrpSpPr>
          <p:cNvPr name="Group 2" id="2"/>
          <p:cNvGrpSpPr/>
          <p:nvPr/>
        </p:nvGrpSpPr>
        <p:grpSpPr>
          <a:xfrm rot="0">
            <a:off x="6616752" y="148702"/>
            <a:ext cx="4637173" cy="1759995"/>
            <a:chOff x="0" y="0"/>
            <a:chExt cx="6182897" cy="2346660"/>
          </a:xfrm>
        </p:grpSpPr>
        <p:sp>
          <p:nvSpPr>
            <p:cNvPr name="TextBox 3" id="3"/>
            <p:cNvSpPr txBox="true"/>
            <p:nvPr/>
          </p:nvSpPr>
          <p:spPr>
            <a:xfrm rot="0">
              <a:off x="0" y="66675"/>
              <a:ext cx="6182897" cy="1457325"/>
            </a:xfrm>
            <a:prstGeom prst="rect">
              <a:avLst/>
            </a:prstGeom>
          </p:spPr>
          <p:txBody>
            <a:bodyPr anchor="t" rtlCol="false" tIns="0" lIns="0" bIns="0" rIns="0">
              <a:spAutoFit/>
            </a:bodyPr>
            <a:lstStyle/>
            <a:p>
              <a:pPr algn="l">
                <a:lnSpc>
                  <a:spcPts val="8250"/>
                </a:lnSpc>
              </a:pPr>
              <a:r>
                <a:rPr lang="en-US" sz="7500">
                  <a:solidFill>
                    <a:srgbClr val="704D3F"/>
                  </a:solidFill>
                  <a:latin typeface="Glacial Indifference Bold"/>
                </a:rPr>
                <a:t>Artigo 13.º</a:t>
              </a:r>
            </a:p>
          </p:txBody>
        </p:sp>
        <p:sp>
          <p:nvSpPr>
            <p:cNvPr name="TextBox 4" id="4"/>
            <p:cNvSpPr txBox="true"/>
            <p:nvPr/>
          </p:nvSpPr>
          <p:spPr>
            <a:xfrm rot="0">
              <a:off x="0" y="1668269"/>
              <a:ext cx="6105885" cy="678392"/>
            </a:xfrm>
            <a:prstGeom prst="rect">
              <a:avLst/>
            </a:prstGeom>
          </p:spPr>
          <p:txBody>
            <a:bodyPr anchor="t" rtlCol="false" tIns="0" lIns="0" bIns="0" rIns="0">
              <a:spAutoFit/>
            </a:bodyPr>
            <a:lstStyle/>
            <a:p>
              <a:pPr algn="l">
                <a:lnSpc>
                  <a:spcPts val="3850"/>
                </a:lnSpc>
              </a:pPr>
            </a:p>
          </p:txBody>
        </p:sp>
      </p:grpSp>
      <p:sp>
        <p:nvSpPr>
          <p:cNvPr name="TextBox 5" id="5"/>
          <p:cNvSpPr txBox="true"/>
          <p:nvPr/>
        </p:nvSpPr>
        <p:spPr>
          <a:xfrm rot="0">
            <a:off x="251449" y="1951990"/>
            <a:ext cx="17367779" cy="3191510"/>
          </a:xfrm>
          <a:prstGeom prst="rect">
            <a:avLst/>
          </a:prstGeom>
        </p:spPr>
        <p:txBody>
          <a:bodyPr anchor="t" rtlCol="false" tIns="0" lIns="0" bIns="0" rIns="0">
            <a:spAutoFit/>
          </a:bodyPr>
          <a:lstStyle/>
          <a:p>
            <a:pPr>
              <a:lnSpc>
                <a:spcPts val="3640"/>
              </a:lnSpc>
            </a:pPr>
            <a:r>
              <a:rPr lang="en-US" spc="65" sz="2600">
                <a:solidFill>
                  <a:srgbClr val="704D3F"/>
                </a:solidFill>
                <a:latin typeface="Glacial Indifference"/>
              </a:rPr>
              <a:t>O princípio da igualdade impõe aos poderes públicos um tratamento igual de todos os seres humanos perante a lei e uma proibição de discriminações infundadas, sem prejuízo de impor diferenciações de tratamento entre pessoas, quando existam especificidades relevantes que careçam de proteção .</a:t>
            </a:r>
          </a:p>
          <a:p>
            <a:pPr>
              <a:lnSpc>
                <a:spcPts val="3640"/>
              </a:lnSpc>
            </a:pPr>
          </a:p>
          <a:p>
            <a:pPr algn="l">
              <a:lnSpc>
                <a:spcPts val="3640"/>
              </a:lnSpc>
            </a:pPr>
            <a:r>
              <a:rPr lang="en-US" spc="65" sz="2600">
                <a:solidFill>
                  <a:srgbClr val="704D3F"/>
                </a:solidFill>
                <a:latin typeface="Glacial Indifference"/>
              </a:rPr>
              <a:t>Trata-se de um direito diretamente ligado ao valor da dignidade humana na sua longa luta contra discriminações arbitrárias, sendo tido como um princípio estruturante do sistema de direitos fundamentais e encontrando-se refletido no conteúdo da maioria dos restantes direitos de liberdade e direitos sociais</a:t>
            </a:r>
          </a:p>
        </p:txBody>
      </p:sp>
      <p:sp>
        <p:nvSpPr>
          <p:cNvPr name="TextBox 6" id="6"/>
          <p:cNvSpPr txBox="true"/>
          <p:nvPr/>
        </p:nvSpPr>
        <p:spPr>
          <a:xfrm rot="0">
            <a:off x="1028700" y="5558216"/>
            <a:ext cx="15667785" cy="3700084"/>
          </a:xfrm>
          <a:prstGeom prst="rect">
            <a:avLst/>
          </a:prstGeom>
        </p:spPr>
        <p:txBody>
          <a:bodyPr anchor="t" rtlCol="false" tIns="0" lIns="0" bIns="0" rIns="0">
            <a:spAutoFit/>
          </a:bodyPr>
          <a:lstStyle/>
          <a:p>
            <a:pPr algn="ctr">
              <a:lnSpc>
                <a:spcPts val="3283"/>
              </a:lnSpc>
            </a:pPr>
            <a:r>
              <a:rPr lang="en-US" spc="58" sz="2345">
                <a:solidFill>
                  <a:srgbClr val="704D3F"/>
                </a:solidFill>
                <a:latin typeface="Glacial Indifference Italics"/>
              </a:rPr>
              <a:t>Artigo 13.º</a:t>
            </a:r>
          </a:p>
          <a:p>
            <a:pPr algn="ctr">
              <a:lnSpc>
                <a:spcPts val="3283"/>
              </a:lnSpc>
            </a:pPr>
          </a:p>
          <a:p>
            <a:pPr algn="ctr">
              <a:lnSpc>
                <a:spcPts val="3283"/>
              </a:lnSpc>
            </a:pPr>
            <a:r>
              <a:rPr lang="en-US" spc="27" sz="2345">
                <a:solidFill>
                  <a:srgbClr val="704D3F"/>
                </a:solidFill>
                <a:latin typeface="Arimo Italics"/>
              </a:rPr>
              <a:t>Princípio da igualdade</a:t>
            </a:r>
          </a:p>
          <a:p>
            <a:pPr algn="ctr">
              <a:lnSpc>
                <a:spcPts val="3283"/>
              </a:lnSpc>
            </a:pPr>
          </a:p>
          <a:p>
            <a:pPr algn="ctr">
              <a:lnSpc>
                <a:spcPts val="3283"/>
              </a:lnSpc>
            </a:pPr>
            <a:r>
              <a:rPr lang="en-US" spc="27" sz="2345">
                <a:solidFill>
                  <a:srgbClr val="704D3F"/>
                </a:solidFill>
                <a:latin typeface="Arimo Italics"/>
              </a:rPr>
              <a:t>1. Todos os cidadãos têm a mesma dignidade social e são iguais perante a lei.</a:t>
            </a:r>
          </a:p>
          <a:p>
            <a:pPr algn="ctr">
              <a:lnSpc>
                <a:spcPts val="3283"/>
              </a:lnSpc>
            </a:pPr>
          </a:p>
          <a:p>
            <a:pPr algn="ctr">
              <a:lnSpc>
                <a:spcPts val="3283"/>
              </a:lnSpc>
            </a:pPr>
            <a:r>
              <a:rPr lang="en-US" spc="27" sz="2345">
                <a:solidFill>
                  <a:srgbClr val="704D3F"/>
                </a:solidFill>
                <a:latin typeface="Arimo Italics"/>
              </a:rPr>
              <a:t>2. Ninguém pode ser privilegiado, beneficiado, prejudicado, privado de qualquer direito ou isento de qualquer dever em razão de ascendência, sexo, raça, língua, território de origem, religião, convicções políticas ou ideológicas, instrução, situação económica, condição social ou orientação sexual.</a:t>
            </a:r>
          </a:p>
        </p:txBody>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bg>
      <p:bgPr>
        <a:solidFill>
          <a:srgbClr val="C8A28A"/>
        </a:solidFill>
      </p:bgPr>
    </p:bg>
    <p:spTree>
      <p:nvGrpSpPr>
        <p:cNvPr id="1" name=""/>
        <p:cNvGrpSpPr/>
        <p:nvPr/>
      </p:nvGrpSpPr>
      <p:grpSpPr>
        <a:xfrm>
          <a:off x="0" y="0"/>
          <a:ext cx="0" cy="0"/>
          <a:chOff x="0" y="0"/>
          <a:chExt cx="0" cy="0"/>
        </a:xfrm>
      </p:grpSpPr>
      <p:grpSp>
        <p:nvGrpSpPr>
          <p:cNvPr name="Group 2" id="2"/>
          <p:cNvGrpSpPr/>
          <p:nvPr/>
        </p:nvGrpSpPr>
        <p:grpSpPr>
          <a:xfrm rot="0">
            <a:off x="-533400" y="-438150"/>
            <a:ext cx="19354800" cy="11163300"/>
            <a:chOff x="0" y="0"/>
            <a:chExt cx="25806400" cy="14884400"/>
          </a:xfrm>
        </p:grpSpPr>
        <p:pic>
          <p:nvPicPr>
            <p:cNvPr name="Picture 3" id="3"/>
            <p:cNvPicPr>
              <a:picLocks noChangeAspect="true"/>
            </p:cNvPicPr>
            <p:nvPr/>
          </p:nvPicPr>
          <p:blipFill>
            <a:blip r:embed="rId2">
              <a:alphaModFix amt="51000"/>
            </a:blip>
            <a:srcRect l="0" t="6742" r="0" b="6742"/>
            <a:stretch>
              <a:fillRect/>
            </a:stretch>
          </p:blipFill>
          <p:spPr>
            <a:xfrm>
              <a:off x="0" y="0"/>
              <a:ext cx="12903200" cy="7442200"/>
            </a:xfrm>
            <a:prstGeom prst="rect">
              <a:avLst/>
            </a:prstGeom>
          </p:spPr>
        </p:pic>
        <p:pic>
          <p:nvPicPr>
            <p:cNvPr name="Picture 4" id="4"/>
            <p:cNvPicPr>
              <a:picLocks noChangeAspect="true"/>
            </p:cNvPicPr>
            <p:nvPr/>
          </p:nvPicPr>
          <p:blipFill>
            <a:blip r:embed="rId2">
              <a:alphaModFix amt="51000"/>
            </a:blip>
            <a:srcRect l="0" t="6742" r="0" b="6742"/>
            <a:stretch>
              <a:fillRect/>
            </a:stretch>
          </p:blipFill>
          <p:spPr>
            <a:xfrm>
              <a:off x="12903200" y="0"/>
              <a:ext cx="12903200" cy="7442200"/>
            </a:xfrm>
            <a:prstGeom prst="rect">
              <a:avLst/>
            </a:prstGeom>
          </p:spPr>
        </p:pic>
        <p:pic>
          <p:nvPicPr>
            <p:cNvPr name="Picture 5" id="5"/>
            <p:cNvPicPr>
              <a:picLocks noChangeAspect="true"/>
            </p:cNvPicPr>
            <p:nvPr/>
          </p:nvPicPr>
          <p:blipFill>
            <a:blip r:embed="rId2">
              <a:alphaModFix amt="51000"/>
            </a:blip>
            <a:srcRect l="0" t="6742" r="0" b="6742"/>
            <a:stretch>
              <a:fillRect/>
            </a:stretch>
          </p:blipFill>
          <p:spPr>
            <a:xfrm>
              <a:off x="0" y="7442200"/>
              <a:ext cx="12903200" cy="7442200"/>
            </a:xfrm>
            <a:prstGeom prst="rect">
              <a:avLst/>
            </a:prstGeom>
          </p:spPr>
        </p:pic>
        <p:pic>
          <p:nvPicPr>
            <p:cNvPr name="Picture 6" id="6"/>
            <p:cNvPicPr>
              <a:picLocks noChangeAspect="true"/>
            </p:cNvPicPr>
            <p:nvPr/>
          </p:nvPicPr>
          <p:blipFill>
            <a:blip r:embed="rId2">
              <a:alphaModFix amt="51000"/>
            </a:blip>
            <a:srcRect l="0" t="6742" r="0" b="6742"/>
            <a:stretch>
              <a:fillRect/>
            </a:stretch>
          </p:blipFill>
          <p:spPr>
            <a:xfrm>
              <a:off x="12903200" y="7442200"/>
              <a:ext cx="12903200" cy="7442200"/>
            </a:xfrm>
            <a:prstGeom prst="rect">
              <a:avLst/>
            </a:prstGeom>
          </p:spPr>
        </p:pic>
      </p:grpSp>
      <p:sp>
        <p:nvSpPr>
          <p:cNvPr name="AutoShape 7" id="7"/>
          <p:cNvSpPr/>
          <p:nvPr/>
        </p:nvSpPr>
        <p:spPr>
          <a:xfrm rot="0">
            <a:off x="864312" y="679301"/>
            <a:ext cx="16673854" cy="9088761"/>
          </a:xfrm>
          <a:prstGeom prst="rect">
            <a:avLst/>
          </a:prstGeom>
          <a:solidFill>
            <a:srgbClr val="704D3F"/>
          </a:solidFill>
        </p:spPr>
      </p:sp>
      <p:sp>
        <p:nvSpPr>
          <p:cNvPr name="AutoShape 8" id="8"/>
          <p:cNvSpPr/>
          <p:nvPr/>
        </p:nvSpPr>
        <p:spPr>
          <a:xfrm rot="0">
            <a:off x="1028700" y="841864"/>
            <a:ext cx="16230600" cy="8741441"/>
          </a:xfrm>
          <a:prstGeom prst="rect">
            <a:avLst/>
          </a:prstGeom>
          <a:solidFill>
            <a:srgbClr val="F9F1D7"/>
          </a:solidFill>
        </p:spPr>
      </p:sp>
      <p:grpSp>
        <p:nvGrpSpPr>
          <p:cNvPr name="Group 9" id="9"/>
          <p:cNvGrpSpPr/>
          <p:nvPr/>
        </p:nvGrpSpPr>
        <p:grpSpPr>
          <a:xfrm rot="0">
            <a:off x="4174842" y="1205861"/>
            <a:ext cx="10052793" cy="1002229"/>
            <a:chOff x="0" y="0"/>
            <a:chExt cx="13403725" cy="1336306"/>
          </a:xfrm>
        </p:grpSpPr>
        <p:sp>
          <p:nvSpPr>
            <p:cNvPr name="TextBox 10" id="10"/>
            <p:cNvSpPr txBox="true"/>
            <p:nvPr/>
          </p:nvSpPr>
          <p:spPr>
            <a:xfrm rot="0">
              <a:off x="0" y="28575"/>
              <a:ext cx="13403725" cy="678392"/>
            </a:xfrm>
            <a:prstGeom prst="rect">
              <a:avLst/>
            </a:prstGeom>
          </p:spPr>
          <p:txBody>
            <a:bodyPr anchor="t" rtlCol="false" tIns="0" lIns="0" bIns="0" rIns="0">
              <a:spAutoFit/>
            </a:bodyPr>
            <a:lstStyle/>
            <a:p>
              <a:pPr algn="ctr">
                <a:lnSpc>
                  <a:spcPts val="3850"/>
                </a:lnSpc>
              </a:pPr>
              <a:r>
                <a:rPr lang="en-US" spc="140" sz="3500">
                  <a:solidFill>
                    <a:srgbClr val="704D3F"/>
                  </a:solidFill>
                  <a:latin typeface="Glacial Indifference Bold"/>
                </a:rPr>
                <a:t>XENOFOBIA</a:t>
              </a:r>
            </a:p>
          </p:txBody>
        </p:sp>
        <p:sp>
          <p:nvSpPr>
            <p:cNvPr name="AutoShape 11" id="11"/>
            <p:cNvSpPr/>
            <p:nvPr/>
          </p:nvSpPr>
          <p:spPr>
            <a:xfrm rot="0">
              <a:off x="5911030" y="1155073"/>
              <a:ext cx="1581665" cy="181232"/>
            </a:xfrm>
            <a:prstGeom prst="rect">
              <a:avLst/>
            </a:prstGeom>
            <a:solidFill>
              <a:srgbClr val="704D3F"/>
            </a:solidFill>
          </p:spPr>
        </p:sp>
      </p:grpSp>
      <p:sp>
        <p:nvSpPr>
          <p:cNvPr name="TextBox 12" id="12"/>
          <p:cNvSpPr txBox="true"/>
          <p:nvPr/>
        </p:nvSpPr>
        <p:spPr>
          <a:xfrm rot="0">
            <a:off x="1307470" y="2633663"/>
            <a:ext cx="15787538" cy="5477510"/>
          </a:xfrm>
          <a:prstGeom prst="rect">
            <a:avLst/>
          </a:prstGeom>
        </p:spPr>
        <p:txBody>
          <a:bodyPr anchor="t" rtlCol="false" tIns="0" lIns="0" bIns="0" rIns="0">
            <a:spAutoFit/>
          </a:bodyPr>
          <a:lstStyle/>
          <a:p>
            <a:pPr>
              <a:lnSpc>
                <a:spcPts val="3640"/>
              </a:lnSpc>
            </a:pPr>
            <a:r>
              <a:rPr lang="en-US" spc="65" sz="2600">
                <a:solidFill>
                  <a:srgbClr val="704D3F"/>
                </a:solidFill>
                <a:latin typeface="Glacial Indifference"/>
              </a:rPr>
              <a:t>Xenofobia é o medo, aversão ou a profunda antipatia em relação aos estrangeiros, a desconfiança em relação a pessoas que vêm de fora do seu país  com uma cultura, hábito, etnias ou religião diferentes. </a:t>
            </a:r>
          </a:p>
          <a:p>
            <a:pPr>
              <a:lnSpc>
                <a:spcPts val="3640"/>
              </a:lnSpc>
            </a:pPr>
          </a:p>
          <a:p>
            <a:pPr>
              <a:lnSpc>
                <a:spcPts val="3640"/>
              </a:lnSpc>
            </a:pPr>
            <a:r>
              <a:rPr lang="en-US" spc="65" sz="2600">
                <a:solidFill>
                  <a:srgbClr val="704D3F"/>
                </a:solidFill>
                <a:latin typeface="Glacial Indifference"/>
              </a:rPr>
              <a:t>A xenofobia compartilha diversas características com o racismo podendo-se manifestar de várias formas, envolvendo as relações e percepções do endogrupo em relação ao exogrupo, incluindo o medo de perda de identidade, suspeição acerca de suas atividades, agressão e desejo de eliminar a sua presença para assegurar uma suposta pureza.</a:t>
            </a:r>
          </a:p>
          <a:p>
            <a:pPr>
              <a:lnSpc>
                <a:spcPts val="3640"/>
              </a:lnSpc>
            </a:pPr>
          </a:p>
          <a:p>
            <a:pPr algn="l">
              <a:lnSpc>
                <a:spcPts val="3640"/>
              </a:lnSpc>
            </a:pPr>
            <a:r>
              <a:rPr lang="en-US" spc="65" sz="2600">
                <a:solidFill>
                  <a:srgbClr val="704D3F"/>
                </a:solidFill>
                <a:latin typeface="Glacial Indifference"/>
              </a:rPr>
              <a:t>A xenofobia pode ter como alvo não apenas pessoas de outros países, mas de outras culturas, subculturas, sistemas de crenças ou características físicas. O medo do desconhecido pode ser mascarado no indivíduo como aversão ou ódio, gerando preconceitos. Note-se, porém, que nem todo preconceito é causado por xenofobia.</a:t>
            </a:r>
          </a:p>
        </p:txBody>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0" t="9311" r="0" b="6260"/>
          <a:stretch>
            <a:fillRect/>
          </a:stretch>
        </p:blipFill>
        <p:spPr>
          <a:xfrm>
            <a:off x="0" y="0"/>
            <a:ext cx="18288000" cy="10287000"/>
          </a:xfrm>
          <a:prstGeom prst="rect">
            <a:avLst/>
          </a:prstGeom>
        </p:spPr>
      </p:pic>
      <p:sp>
        <p:nvSpPr>
          <p:cNvPr name="AutoShape 3" id="3"/>
          <p:cNvSpPr/>
          <p:nvPr/>
        </p:nvSpPr>
        <p:spPr>
          <a:xfrm rot="0">
            <a:off x="792171" y="2604772"/>
            <a:ext cx="4643500" cy="203714"/>
          </a:xfrm>
          <a:prstGeom prst="rect">
            <a:avLst/>
          </a:prstGeom>
          <a:solidFill>
            <a:srgbClr val="C8A28A"/>
          </a:solidFill>
        </p:spPr>
      </p:sp>
      <p:pic>
        <p:nvPicPr>
          <p:cNvPr name="Picture 4" id="4"/>
          <p:cNvPicPr>
            <a:picLocks noChangeAspect="true"/>
          </p:cNvPicPr>
          <p:nvPr/>
        </p:nvPicPr>
        <p:blipFill>
          <a:blip r:embed="rId3"/>
          <a:srcRect l="0" t="0" r="1223" b="0"/>
          <a:stretch>
            <a:fillRect/>
          </a:stretch>
        </p:blipFill>
        <p:spPr>
          <a:xfrm flipH="false" flipV="false" rot="0">
            <a:off x="7278973" y="1519405"/>
            <a:ext cx="8212387" cy="8314071"/>
          </a:xfrm>
          <a:prstGeom prst="rect">
            <a:avLst/>
          </a:prstGeom>
        </p:spPr>
      </p:pic>
      <p:pic>
        <p:nvPicPr>
          <p:cNvPr name="Picture 5" id="5"/>
          <p:cNvPicPr>
            <a:picLocks noChangeAspect="true"/>
          </p:cNvPicPr>
          <p:nvPr/>
        </p:nvPicPr>
        <p:blipFill>
          <a:blip r:embed="rId4"/>
          <a:srcRect l="0" t="0" r="0" b="0"/>
          <a:stretch>
            <a:fillRect/>
          </a:stretch>
        </p:blipFill>
        <p:spPr>
          <a:xfrm flipH="false" flipV="false" rot="0">
            <a:off x="792171" y="4609674"/>
            <a:ext cx="5034707" cy="3234800"/>
          </a:xfrm>
          <a:prstGeom prst="rect">
            <a:avLst/>
          </a:prstGeom>
        </p:spPr>
      </p:pic>
      <p:sp>
        <p:nvSpPr>
          <p:cNvPr name="TextBox 6" id="6"/>
          <p:cNvSpPr txBox="true"/>
          <p:nvPr/>
        </p:nvSpPr>
        <p:spPr>
          <a:xfrm rot="0">
            <a:off x="12426207" y="9768417"/>
            <a:ext cx="5480793" cy="264583"/>
          </a:xfrm>
          <a:prstGeom prst="rect">
            <a:avLst/>
          </a:prstGeom>
        </p:spPr>
        <p:txBody>
          <a:bodyPr anchor="t" rtlCol="false" tIns="0" lIns="0" bIns="0" rIns="0">
            <a:spAutoFit/>
          </a:bodyPr>
          <a:lstStyle/>
          <a:p>
            <a:pPr algn="r">
              <a:lnSpc>
                <a:spcPts val="2100"/>
              </a:lnSpc>
            </a:pPr>
            <a:r>
              <a:rPr lang="en-US" spc="120" sz="1500">
                <a:solidFill>
                  <a:srgbClr val="704D3F"/>
                </a:solidFill>
                <a:latin typeface="Glacial Indifference"/>
              </a:rPr>
              <a:t>IC • 2020</a:t>
            </a:r>
          </a:p>
        </p:txBody>
      </p:sp>
      <p:grpSp>
        <p:nvGrpSpPr>
          <p:cNvPr name="Group 7" id="7"/>
          <p:cNvGrpSpPr/>
          <p:nvPr/>
        </p:nvGrpSpPr>
        <p:grpSpPr>
          <a:xfrm rot="0">
            <a:off x="792171" y="115532"/>
            <a:ext cx="16703657" cy="2807745"/>
            <a:chOff x="0" y="0"/>
            <a:chExt cx="22271543" cy="3743660"/>
          </a:xfrm>
        </p:grpSpPr>
        <p:sp>
          <p:nvSpPr>
            <p:cNvPr name="TextBox 8" id="8"/>
            <p:cNvSpPr txBox="true"/>
            <p:nvPr/>
          </p:nvSpPr>
          <p:spPr>
            <a:xfrm rot="0">
              <a:off x="0" y="66675"/>
              <a:ext cx="22271543" cy="2854325"/>
            </a:xfrm>
            <a:prstGeom prst="rect">
              <a:avLst/>
            </a:prstGeom>
          </p:spPr>
          <p:txBody>
            <a:bodyPr anchor="t" rtlCol="false" tIns="0" lIns="0" bIns="0" rIns="0">
              <a:spAutoFit/>
            </a:bodyPr>
            <a:lstStyle/>
            <a:p>
              <a:pPr>
                <a:lnSpc>
                  <a:spcPts val="8250"/>
                </a:lnSpc>
              </a:pPr>
              <a:r>
                <a:rPr lang="en-US" sz="7500">
                  <a:solidFill>
                    <a:srgbClr val="704D3F"/>
                  </a:solidFill>
                  <a:latin typeface="Glacial Indifference Bold"/>
                </a:rPr>
                <a:t>PRÁTICAS QUE CARACTERIZAM A</a:t>
              </a:r>
            </a:p>
            <a:p>
              <a:pPr algn="l">
                <a:lnSpc>
                  <a:spcPts val="8250"/>
                </a:lnSpc>
              </a:pPr>
              <a:r>
                <a:rPr lang="en-US" sz="7500">
                  <a:solidFill>
                    <a:srgbClr val="704D3F"/>
                  </a:solidFill>
                  <a:latin typeface="Glacial Indifference Bold"/>
                </a:rPr>
                <a:t>XENOFOBIA</a:t>
              </a:r>
            </a:p>
          </p:txBody>
        </p:sp>
        <p:sp>
          <p:nvSpPr>
            <p:cNvPr name="TextBox 9" id="9"/>
            <p:cNvSpPr txBox="true"/>
            <p:nvPr/>
          </p:nvSpPr>
          <p:spPr>
            <a:xfrm rot="0">
              <a:off x="0" y="3065269"/>
              <a:ext cx="21994134" cy="678392"/>
            </a:xfrm>
            <a:prstGeom prst="rect">
              <a:avLst/>
            </a:prstGeom>
          </p:spPr>
          <p:txBody>
            <a:bodyPr anchor="t" rtlCol="false" tIns="0" lIns="0" bIns="0" rIns="0">
              <a:spAutoFit/>
            </a:bodyPr>
            <a:lstStyle/>
            <a:p>
              <a:pPr algn="l">
                <a:lnSpc>
                  <a:spcPts val="3850"/>
                </a:lnSpc>
              </a:pPr>
            </a:p>
          </p:txBody>
        </p:sp>
      </p:gr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0" t="37" r="0" b="37"/>
          <a:stretch>
            <a:fillRect/>
          </a:stretch>
        </p:blipFill>
        <p:spPr>
          <a:xfrm>
            <a:off x="0" y="0"/>
            <a:ext cx="18288000" cy="10287000"/>
          </a:xfrm>
          <a:prstGeom prst="rect">
            <a:avLst/>
          </a:prstGeom>
        </p:spPr>
      </p:pic>
      <p:sp>
        <p:nvSpPr>
          <p:cNvPr name="AutoShape 3" id="3"/>
          <p:cNvSpPr/>
          <p:nvPr/>
        </p:nvSpPr>
        <p:spPr>
          <a:xfrm rot="0">
            <a:off x="3764116" y="2293930"/>
            <a:ext cx="10759768" cy="6964370"/>
          </a:xfrm>
          <a:prstGeom prst="rect">
            <a:avLst/>
          </a:prstGeom>
          <a:solidFill>
            <a:srgbClr val="704D3F"/>
          </a:solidFill>
        </p:spPr>
      </p:sp>
      <p:grpSp>
        <p:nvGrpSpPr>
          <p:cNvPr name="Group 4" id="4"/>
          <p:cNvGrpSpPr/>
          <p:nvPr/>
        </p:nvGrpSpPr>
        <p:grpSpPr>
          <a:xfrm rot="0">
            <a:off x="1028700" y="148702"/>
            <a:ext cx="16703657" cy="1759995"/>
            <a:chOff x="0" y="0"/>
            <a:chExt cx="22271543" cy="2346660"/>
          </a:xfrm>
        </p:grpSpPr>
        <p:sp>
          <p:nvSpPr>
            <p:cNvPr name="TextBox 5" id="5"/>
            <p:cNvSpPr txBox="true"/>
            <p:nvPr/>
          </p:nvSpPr>
          <p:spPr>
            <a:xfrm rot="0">
              <a:off x="0" y="66675"/>
              <a:ext cx="22271543" cy="1457325"/>
            </a:xfrm>
            <a:prstGeom prst="rect">
              <a:avLst/>
            </a:prstGeom>
          </p:spPr>
          <p:txBody>
            <a:bodyPr anchor="t" rtlCol="false" tIns="0" lIns="0" bIns="0" rIns="0">
              <a:spAutoFit/>
            </a:bodyPr>
            <a:lstStyle/>
            <a:p>
              <a:pPr algn="l">
                <a:lnSpc>
                  <a:spcPts val="8250"/>
                </a:lnSpc>
              </a:pPr>
              <a:r>
                <a:rPr lang="en-US" sz="7500">
                  <a:solidFill>
                    <a:srgbClr val="F9F1D7"/>
                  </a:solidFill>
                  <a:latin typeface="Glacial Indifference Bold"/>
                </a:rPr>
                <a:t>CAMPANHA CONTRA A XENOFOBIA</a:t>
              </a:r>
            </a:p>
          </p:txBody>
        </p:sp>
        <p:sp>
          <p:nvSpPr>
            <p:cNvPr name="TextBox 6" id="6"/>
            <p:cNvSpPr txBox="true"/>
            <p:nvPr/>
          </p:nvSpPr>
          <p:spPr>
            <a:xfrm rot="0">
              <a:off x="0" y="1668269"/>
              <a:ext cx="21994134" cy="678392"/>
            </a:xfrm>
            <a:prstGeom prst="rect">
              <a:avLst/>
            </a:prstGeom>
          </p:spPr>
          <p:txBody>
            <a:bodyPr anchor="t" rtlCol="false" tIns="0" lIns="0" bIns="0" rIns="0">
              <a:spAutoFit/>
            </a:bodyPr>
            <a:lstStyle/>
            <a:p>
              <a:pPr algn="l">
                <a:lnSpc>
                  <a:spcPts val="3850"/>
                </a:lnSpc>
              </a:pPr>
            </a:p>
          </p:txBody>
        </p:sp>
      </p:grpSp>
      <p:pic>
        <p:nvPicPr>
          <p:cNvPr name="Picture 7" id="7"/>
          <p:cNvPicPr>
            <a:picLocks noChangeAspect="true"/>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0" t="0" r="0" b="0"/>
          <a:stretch>
            <a:fillRect/>
          </a:stretch>
        </p:blipFill>
        <p:spPr>
          <a:xfrm flipH="false" flipV="false" rot="0">
            <a:off x="361950" y="4328315"/>
            <a:ext cx="2895600" cy="2895600"/>
          </a:xfrm>
          <a:prstGeom prst="rect">
            <a:avLst/>
          </a:prstGeom>
        </p:spPr>
      </p:pic>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bg>
      <p:bgPr>
        <a:solidFill>
          <a:srgbClr val="704D3F"/>
        </a:solidFill>
      </p:bgPr>
    </p:bg>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0" t="0" r="0" b="0"/>
          <a:stretch>
            <a:fillRect/>
          </a:stretch>
        </p:blipFill>
        <p:spPr>
          <a:xfrm flipH="false" flipV="false" rot="0">
            <a:off x="3840437" y="2447593"/>
            <a:ext cx="11134549" cy="7426657"/>
          </a:xfrm>
          <a:prstGeom prst="rect">
            <a:avLst/>
          </a:prstGeom>
        </p:spPr>
      </p:pic>
      <p:grpSp>
        <p:nvGrpSpPr>
          <p:cNvPr name="Group 3" id="3"/>
          <p:cNvGrpSpPr/>
          <p:nvPr/>
        </p:nvGrpSpPr>
        <p:grpSpPr>
          <a:xfrm rot="0">
            <a:off x="5550082" y="107232"/>
            <a:ext cx="7187836" cy="2094947"/>
            <a:chOff x="0" y="0"/>
            <a:chExt cx="9583782" cy="2793263"/>
          </a:xfrm>
        </p:grpSpPr>
        <p:sp>
          <p:nvSpPr>
            <p:cNvPr name="AutoShape 4" id="4"/>
            <p:cNvSpPr/>
            <p:nvPr/>
          </p:nvSpPr>
          <p:spPr>
            <a:xfrm rot="0">
              <a:off x="192639" y="337118"/>
              <a:ext cx="9391143" cy="2456145"/>
            </a:xfrm>
            <a:prstGeom prst="rect">
              <a:avLst/>
            </a:prstGeom>
            <a:solidFill>
              <a:srgbClr val="C8A28A"/>
            </a:solidFill>
          </p:spPr>
        </p:sp>
        <p:sp>
          <p:nvSpPr>
            <p:cNvPr name="AutoShape 5" id="5"/>
            <p:cNvSpPr/>
            <p:nvPr/>
          </p:nvSpPr>
          <p:spPr>
            <a:xfrm rot="0">
              <a:off x="0" y="0"/>
              <a:ext cx="9415223" cy="2624704"/>
            </a:xfrm>
            <a:prstGeom prst="rect">
              <a:avLst/>
            </a:prstGeom>
            <a:solidFill>
              <a:srgbClr val="F9F1D7"/>
            </a:solidFill>
          </p:spPr>
        </p:sp>
      </p:grpSp>
      <p:grpSp>
        <p:nvGrpSpPr>
          <p:cNvPr name="Group 6" id="6"/>
          <p:cNvGrpSpPr/>
          <p:nvPr/>
        </p:nvGrpSpPr>
        <p:grpSpPr>
          <a:xfrm rot="0">
            <a:off x="4436377" y="592608"/>
            <a:ext cx="9110082" cy="1124196"/>
            <a:chOff x="0" y="0"/>
            <a:chExt cx="12146777" cy="1498927"/>
          </a:xfrm>
        </p:grpSpPr>
        <p:sp>
          <p:nvSpPr>
            <p:cNvPr name="TextBox 7" id="7"/>
            <p:cNvSpPr txBox="true"/>
            <p:nvPr/>
          </p:nvSpPr>
          <p:spPr>
            <a:xfrm rot="0">
              <a:off x="0" y="976677"/>
              <a:ext cx="12146777" cy="525018"/>
            </a:xfrm>
            <a:prstGeom prst="rect">
              <a:avLst/>
            </a:prstGeom>
          </p:spPr>
          <p:txBody>
            <a:bodyPr anchor="t" rtlCol="false" tIns="0" lIns="0" bIns="0" rIns="0">
              <a:spAutoFit/>
            </a:bodyPr>
            <a:lstStyle/>
            <a:p>
              <a:pPr algn="ctr">
                <a:lnSpc>
                  <a:spcPts val="3365"/>
                </a:lnSpc>
              </a:pPr>
              <a:r>
                <a:rPr lang="en-US" spc="60" sz="2403">
                  <a:solidFill>
                    <a:srgbClr val="704D3F"/>
                  </a:solidFill>
                  <a:latin typeface="Glacial Indifference"/>
                </a:rPr>
                <a:t>DEBATE</a:t>
              </a:r>
            </a:p>
          </p:txBody>
        </p:sp>
        <p:sp>
          <p:nvSpPr>
            <p:cNvPr name="TextBox 8" id="8"/>
            <p:cNvSpPr txBox="true"/>
            <p:nvPr/>
          </p:nvSpPr>
          <p:spPr>
            <a:xfrm rot="0">
              <a:off x="14339" y="29498"/>
              <a:ext cx="12118099" cy="768553"/>
            </a:xfrm>
            <a:prstGeom prst="rect">
              <a:avLst/>
            </a:prstGeom>
          </p:spPr>
          <p:txBody>
            <a:bodyPr anchor="t" rtlCol="false" tIns="0" lIns="0" bIns="0" rIns="0">
              <a:spAutoFit/>
            </a:bodyPr>
            <a:lstStyle/>
            <a:p>
              <a:pPr algn="ctr">
                <a:lnSpc>
                  <a:spcPts val="4315"/>
                </a:lnSpc>
              </a:pPr>
              <a:r>
                <a:rPr lang="en-US" sz="3922">
                  <a:solidFill>
                    <a:srgbClr val="704D3F"/>
                  </a:solidFill>
                  <a:latin typeface="Glacial Indifference"/>
                </a:rPr>
                <a:t>CONHECES ALGUEM ASSIM ?</a:t>
              </a:r>
            </a:p>
          </p:txBody>
        </p:sp>
      </p:gr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F9F1D7"/>
        </a:solidFill>
      </p:bgPr>
    </p:bg>
    <p:spTree>
      <p:nvGrpSpPr>
        <p:cNvPr id="1" name=""/>
        <p:cNvGrpSpPr/>
        <p:nvPr/>
      </p:nvGrpSpPr>
      <p:grpSpPr>
        <a:xfrm>
          <a:off x="0" y="0"/>
          <a:ext cx="0" cy="0"/>
          <a:chOff x="0" y="0"/>
          <a:chExt cx="0" cy="0"/>
        </a:xfrm>
      </p:grpSpPr>
      <p:sp>
        <p:nvSpPr>
          <p:cNvPr name="AutoShape 2" id="2"/>
          <p:cNvSpPr/>
          <p:nvPr/>
        </p:nvSpPr>
        <p:spPr>
          <a:xfrm rot="0">
            <a:off x="493759" y="3451926"/>
            <a:ext cx="1680932" cy="192607"/>
          </a:xfrm>
          <a:prstGeom prst="rect">
            <a:avLst/>
          </a:prstGeom>
          <a:solidFill>
            <a:srgbClr val="704D3F"/>
          </a:solidFill>
        </p:spPr>
      </p:sp>
      <p:pic>
        <p:nvPicPr>
          <p:cNvPr name="Picture 3" id="3"/>
          <p:cNvPicPr>
            <a:picLocks noChangeAspect="true"/>
          </p:cNvPicPr>
          <p:nvPr/>
        </p:nvPicPr>
        <p:blipFill>
          <a:blip r:embed="rId2"/>
          <a:srcRect l="0" t="0" r="0" b="0"/>
          <a:stretch>
            <a:fillRect/>
          </a:stretch>
        </p:blipFill>
        <p:spPr>
          <a:xfrm flipH="false" flipV="false" rot="0">
            <a:off x="11627085" y="597649"/>
            <a:ext cx="5263394" cy="3508929"/>
          </a:xfrm>
          <a:prstGeom prst="rect">
            <a:avLst/>
          </a:prstGeom>
        </p:spPr>
      </p:pic>
      <p:sp>
        <p:nvSpPr>
          <p:cNvPr name="AutoShape 4" id="4"/>
          <p:cNvSpPr/>
          <p:nvPr/>
        </p:nvSpPr>
        <p:spPr>
          <a:xfrm rot="-5400000">
            <a:off x="12275103" y="-476915"/>
            <a:ext cx="3967358" cy="5658056"/>
          </a:xfrm>
          <a:prstGeom prst="rect">
            <a:avLst/>
          </a:prstGeom>
          <a:solidFill>
            <a:srgbClr val="704D3F">
              <a:alpha val="63922"/>
            </a:srgbClr>
          </a:solidFill>
        </p:spPr>
      </p:sp>
      <p:grpSp>
        <p:nvGrpSpPr>
          <p:cNvPr name="Group 5" id="5"/>
          <p:cNvGrpSpPr/>
          <p:nvPr/>
        </p:nvGrpSpPr>
        <p:grpSpPr>
          <a:xfrm rot="0">
            <a:off x="1219200" y="1043418"/>
            <a:ext cx="8719293" cy="1923403"/>
            <a:chOff x="0" y="0"/>
            <a:chExt cx="11625725" cy="2564538"/>
          </a:xfrm>
        </p:grpSpPr>
        <p:sp>
          <p:nvSpPr>
            <p:cNvPr name="TextBox 6" id="6"/>
            <p:cNvSpPr txBox="true"/>
            <p:nvPr/>
          </p:nvSpPr>
          <p:spPr>
            <a:xfrm rot="0">
              <a:off x="0" y="66675"/>
              <a:ext cx="11625725" cy="1457325"/>
            </a:xfrm>
            <a:prstGeom prst="rect">
              <a:avLst/>
            </a:prstGeom>
          </p:spPr>
          <p:txBody>
            <a:bodyPr anchor="t" rtlCol="false" tIns="0" lIns="0" bIns="0" rIns="0">
              <a:spAutoFit/>
            </a:bodyPr>
            <a:lstStyle/>
            <a:p>
              <a:pPr algn="l">
                <a:lnSpc>
                  <a:spcPts val="8250"/>
                </a:lnSpc>
              </a:pPr>
              <a:r>
                <a:rPr lang="en-US" sz="7500">
                  <a:solidFill>
                    <a:srgbClr val="704D3F"/>
                  </a:solidFill>
                  <a:latin typeface="Glacial Indifference Bold"/>
                </a:rPr>
                <a:t>RACISMO</a:t>
              </a:r>
            </a:p>
          </p:txBody>
        </p:sp>
        <p:sp>
          <p:nvSpPr>
            <p:cNvPr name="TextBox 7" id="7"/>
            <p:cNvSpPr txBox="true"/>
            <p:nvPr/>
          </p:nvSpPr>
          <p:spPr>
            <a:xfrm rot="0">
              <a:off x="0" y="1887557"/>
              <a:ext cx="11625725" cy="678392"/>
            </a:xfrm>
            <a:prstGeom prst="rect">
              <a:avLst/>
            </a:prstGeom>
          </p:spPr>
          <p:txBody>
            <a:bodyPr anchor="t" rtlCol="false" tIns="0" lIns="0" bIns="0" rIns="0">
              <a:spAutoFit/>
            </a:bodyPr>
            <a:lstStyle/>
            <a:p>
              <a:pPr algn="l">
                <a:lnSpc>
                  <a:spcPts val="3850"/>
                </a:lnSpc>
              </a:pPr>
              <a:r>
                <a:rPr lang="en-US" spc="140" sz="3500">
                  <a:solidFill>
                    <a:srgbClr val="704D3F"/>
                  </a:solidFill>
                  <a:latin typeface="Glacial Indifference Bold"/>
                </a:rPr>
                <a:t>O QUE É O RACISMO ?</a:t>
              </a:r>
            </a:p>
          </p:txBody>
        </p:sp>
      </p:grpSp>
      <p:sp>
        <p:nvSpPr>
          <p:cNvPr name="TextBox 8" id="8"/>
          <p:cNvSpPr txBox="true"/>
          <p:nvPr/>
        </p:nvSpPr>
        <p:spPr>
          <a:xfrm rot="0">
            <a:off x="493759" y="9910995"/>
            <a:ext cx="12347998" cy="550770"/>
          </a:xfrm>
          <a:prstGeom prst="rect">
            <a:avLst/>
          </a:prstGeom>
        </p:spPr>
        <p:txBody>
          <a:bodyPr anchor="t" rtlCol="false" tIns="0" lIns="0" bIns="0" rIns="0">
            <a:spAutoFit/>
          </a:bodyPr>
          <a:lstStyle/>
          <a:p>
            <a:pPr algn="l">
              <a:lnSpc>
                <a:spcPts val="4562"/>
              </a:lnSpc>
            </a:pPr>
          </a:p>
        </p:txBody>
      </p:sp>
      <p:sp>
        <p:nvSpPr>
          <p:cNvPr name="TextBox 9" id="9"/>
          <p:cNvSpPr txBox="true"/>
          <p:nvPr/>
        </p:nvSpPr>
        <p:spPr>
          <a:xfrm rot="0">
            <a:off x="493759" y="5114925"/>
            <a:ext cx="15872690" cy="3424122"/>
          </a:xfrm>
          <a:prstGeom prst="rect">
            <a:avLst/>
          </a:prstGeom>
        </p:spPr>
        <p:txBody>
          <a:bodyPr anchor="t" rtlCol="false" tIns="0" lIns="0" bIns="0" rIns="0">
            <a:spAutoFit/>
          </a:bodyPr>
          <a:lstStyle/>
          <a:p>
            <a:pPr>
              <a:lnSpc>
                <a:spcPts val="3424"/>
              </a:lnSpc>
            </a:pPr>
            <a:r>
              <a:rPr lang="en-US" spc="105" sz="2634">
                <a:solidFill>
                  <a:srgbClr val="704D3F"/>
                </a:solidFill>
                <a:latin typeface="Glacial Indifference"/>
              </a:rPr>
              <a:t>Racismo consiste no preconceito e na discriminação com base em percepções sociais baseadas em diferenças biológicas entre os povos. </a:t>
            </a:r>
          </a:p>
          <a:p>
            <a:pPr>
              <a:lnSpc>
                <a:spcPts val="3424"/>
              </a:lnSpc>
            </a:pPr>
          </a:p>
          <a:p>
            <a:pPr>
              <a:lnSpc>
                <a:spcPts val="3424"/>
              </a:lnSpc>
            </a:pPr>
            <a:r>
              <a:rPr lang="en-US" spc="105" sz="2634">
                <a:solidFill>
                  <a:srgbClr val="704D3F"/>
                </a:solidFill>
                <a:latin typeface="Glacial Indifference"/>
              </a:rPr>
              <a:t>Muitas vezes toma a forma de ações sociais, práticas ou crenças, ou sistemas políticos que consideram que diferentes raças devem ser classificadas como inerentemente superiores ou inferiores com base em características, habilidades ou qualidades comuns herdadas. </a:t>
            </a:r>
          </a:p>
          <a:p>
            <a:pPr>
              <a:lnSpc>
                <a:spcPts val="3424"/>
              </a:lnSpc>
            </a:pPr>
          </a:p>
          <a:p>
            <a:pPr algn="l">
              <a:lnSpc>
                <a:spcPts val="3424"/>
              </a:lnSpc>
            </a:pPr>
            <a:r>
              <a:rPr lang="en-US" spc="105" sz="2634">
                <a:solidFill>
                  <a:srgbClr val="704D3F"/>
                </a:solidFill>
                <a:latin typeface="Glacial Indifference"/>
              </a:rPr>
              <a:t>Também pode afirmar que os membros de diferentes raças devem ser tratados de forma distinta</a:t>
            </a:r>
          </a:p>
        </p:txBody>
      </p:sp>
      <p:sp>
        <p:nvSpPr>
          <p:cNvPr name="TextBox 10" id="10"/>
          <p:cNvSpPr txBox="true"/>
          <p:nvPr/>
        </p:nvSpPr>
        <p:spPr>
          <a:xfrm rot="0">
            <a:off x="486386" y="11034332"/>
            <a:ext cx="12355371" cy="695484"/>
          </a:xfrm>
          <a:prstGeom prst="rect">
            <a:avLst/>
          </a:prstGeom>
        </p:spPr>
        <p:txBody>
          <a:bodyPr anchor="t" rtlCol="false" tIns="0" lIns="0" bIns="0" rIns="0">
            <a:spAutoFit/>
          </a:bodyPr>
          <a:lstStyle/>
          <a:p>
            <a:pPr algn="l">
              <a:lnSpc>
                <a:spcPts val="5526"/>
              </a:lnSpc>
            </a:pPr>
          </a:p>
        </p:txBody>
      </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bg>
      <p:bgPr>
        <a:solidFill>
          <a:srgbClr val="F9F1D7"/>
        </a:solidFill>
      </p:bgPr>
    </p:bg>
    <p:spTree>
      <p:nvGrpSpPr>
        <p:cNvPr id="1" name=""/>
        <p:cNvGrpSpPr/>
        <p:nvPr/>
      </p:nvGrpSpPr>
      <p:grpSpPr>
        <a:xfrm>
          <a:off x="0" y="0"/>
          <a:ext cx="0" cy="0"/>
          <a:chOff x="0" y="0"/>
          <a:chExt cx="0" cy="0"/>
        </a:xfrm>
      </p:grpSpPr>
      <p:sp>
        <p:nvSpPr>
          <p:cNvPr name="AutoShape 2" id="2"/>
          <p:cNvSpPr/>
          <p:nvPr/>
        </p:nvSpPr>
        <p:spPr>
          <a:xfrm rot="0">
            <a:off x="1028700" y="5309030"/>
            <a:ext cx="5970969" cy="3949270"/>
          </a:xfrm>
          <a:prstGeom prst="rect">
            <a:avLst/>
          </a:prstGeom>
          <a:solidFill>
            <a:srgbClr val="704D3F"/>
          </a:solidFill>
        </p:spPr>
      </p:sp>
      <p:pic>
        <p:nvPicPr>
          <p:cNvPr name="Picture 3" id="3"/>
          <p:cNvPicPr>
            <a:picLocks noChangeAspect="true"/>
          </p:cNvPicPr>
          <p:nvPr/>
        </p:nvPicPr>
        <p:blipFill>
          <a:blip r:embed="rId2"/>
          <a:srcRect l="4186" t="0" r="4186" b="0"/>
          <a:stretch>
            <a:fillRect/>
          </a:stretch>
        </p:blipFill>
        <p:spPr>
          <a:xfrm flipH="false" flipV="false" rot="0">
            <a:off x="1406870" y="4655559"/>
            <a:ext cx="6076587" cy="4260988"/>
          </a:xfrm>
          <a:prstGeom prst="rect">
            <a:avLst/>
          </a:prstGeom>
        </p:spPr>
      </p:pic>
      <p:sp>
        <p:nvSpPr>
          <p:cNvPr name="TextBox 4" id="4"/>
          <p:cNvSpPr txBox="true"/>
          <p:nvPr/>
        </p:nvSpPr>
        <p:spPr>
          <a:xfrm rot="0">
            <a:off x="1088263" y="1095375"/>
            <a:ext cx="6852393" cy="1076325"/>
          </a:xfrm>
          <a:prstGeom prst="rect">
            <a:avLst/>
          </a:prstGeom>
        </p:spPr>
        <p:txBody>
          <a:bodyPr anchor="t" rtlCol="false" tIns="0" lIns="0" bIns="0" rIns="0">
            <a:spAutoFit/>
          </a:bodyPr>
          <a:lstStyle/>
          <a:p>
            <a:pPr algn="l">
              <a:lnSpc>
                <a:spcPts val="8250"/>
              </a:lnSpc>
            </a:pPr>
            <a:r>
              <a:rPr lang="en-US" sz="7500">
                <a:solidFill>
                  <a:srgbClr val="704D3F"/>
                </a:solidFill>
                <a:latin typeface="Glacial Indifference Bold"/>
              </a:rPr>
              <a:t>CONCLUSÃO</a:t>
            </a:r>
          </a:p>
        </p:txBody>
      </p:sp>
      <p:grpSp>
        <p:nvGrpSpPr>
          <p:cNvPr name="Group 5" id="5"/>
          <p:cNvGrpSpPr/>
          <p:nvPr/>
        </p:nvGrpSpPr>
        <p:grpSpPr>
          <a:xfrm rot="0">
            <a:off x="9144000" y="2757648"/>
            <a:ext cx="8504814" cy="5102763"/>
            <a:chOff x="0" y="0"/>
            <a:chExt cx="11339751" cy="6803684"/>
          </a:xfrm>
        </p:grpSpPr>
        <p:sp>
          <p:nvSpPr>
            <p:cNvPr name="TextBox 6" id="6"/>
            <p:cNvSpPr txBox="true"/>
            <p:nvPr/>
          </p:nvSpPr>
          <p:spPr>
            <a:xfrm rot="0">
              <a:off x="0" y="-28575"/>
              <a:ext cx="11326235" cy="622471"/>
            </a:xfrm>
            <a:prstGeom prst="rect">
              <a:avLst/>
            </a:prstGeom>
          </p:spPr>
          <p:txBody>
            <a:bodyPr anchor="t" rtlCol="false" tIns="0" lIns="0" bIns="0" rIns="0">
              <a:spAutoFit/>
            </a:bodyPr>
            <a:lstStyle/>
            <a:p>
              <a:pPr algn="l">
                <a:lnSpc>
                  <a:spcPts val="3799"/>
                </a:lnSpc>
              </a:pPr>
            </a:p>
          </p:txBody>
        </p:sp>
        <p:sp>
          <p:nvSpPr>
            <p:cNvPr name="TextBox 7" id="7"/>
            <p:cNvSpPr txBox="true"/>
            <p:nvPr/>
          </p:nvSpPr>
          <p:spPr>
            <a:xfrm rot="0">
              <a:off x="13517" y="3480371"/>
              <a:ext cx="11319476" cy="491397"/>
            </a:xfrm>
            <a:prstGeom prst="rect">
              <a:avLst/>
            </a:prstGeom>
          </p:spPr>
          <p:txBody>
            <a:bodyPr anchor="t" rtlCol="false" tIns="0" lIns="0" bIns="0" rIns="0">
              <a:spAutoFit/>
            </a:bodyPr>
            <a:lstStyle/>
            <a:p>
              <a:pPr algn="l">
                <a:lnSpc>
                  <a:spcPts val="3137"/>
                </a:lnSpc>
              </a:pPr>
            </a:p>
          </p:txBody>
        </p:sp>
        <p:sp>
          <p:nvSpPr>
            <p:cNvPr name="TextBox 8" id="8"/>
            <p:cNvSpPr txBox="true"/>
            <p:nvPr/>
          </p:nvSpPr>
          <p:spPr>
            <a:xfrm rot="0">
              <a:off x="6758" y="2601703"/>
              <a:ext cx="11326235" cy="622471"/>
            </a:xfrm>
            <a:prstGeom prst="rect">
              <a:avLst/>
            </a:prstGeom>
          </p:spPr>
          <p:txBody>
            <a:bodyPr anchor="t" rtlCol="false" tIns="0" lIns="0" bIns="0" rIns="0">
              <a:spAutoFit/>
            </a:bodyPr>
            <a:lstStyle/>
            <a:p>
              <a:pPr algn="l">
                <a:lnSpc>
                  <a:spcPts val="3799"/>
                </a:lnSpc>
              </a:pPr>
            </a:p>
          </p:txBody>
        </p:sp>
        <p:sp>
          <p:nvSpPr>
            <p:cNvPr name="TextBox 9" id="9"/>
            <p:cNvSpPr txBox="true"/>
            <p:nvPr/>
          </p:nvSpPr>
          <p:spPr>
            <a:xfrm rot="0">
              <a:off x="20275" y="6316136"/>
              <a:ext cx="11319476" cy="491397"/>
            </a:xfrm>
            <a:prstGeom prst="rect">
              <a:avLst/>
            </a:prstGeom>
          </p:spPr>
          <p:txBody>
            <a:bodyPr anchor="t" rtlCol="false" tIns="0" lIns="0" bIns="0" rIns="0">
              <a:spAutoFit/>
            </a:bodyPr>
            <a:lstStyle/>
            <a:p>
              <a:pPr algn="l">
                <a:lnSpc>
                  <a:spcPts val="3137"/>
                </a:lnSpc>
              </a:pPr>
            </a:p>
          </p:txBody>
        </p:sp>
        <p:sp>
          <p:nvSpPr>
            <p:cNvPr name="TextBox 10" id="10"/>
            <p:cNvSpPr txBox="true"/>
            <p:nvPr/>
          </p:nvSpPr>
          <p:spPr>
            <a:xfrm rot="0">
              <a:off x="13517" y="5426470"/>
              <a:ext cx="11326235" cy="622471"/>
            </a:xfrm>
            <a:prstGeom prst="rect">
              <a:avLst/>
            </a:prstGeom>
          </p:spPr>
          <p:txBody>
            <a:bodyPr anchor="t" rtlCol="false" tIns="0" lIns="0" bIns="0" rIns="0">
              <a:spAutoFit/>
            </a:bodyPr>
            <a:lstStyle/>
            <a:p>
              <a:pPr algn="l">
                <a:lnSpc>
                  <a:spcPts val="3799"/>
                </a:lnSpc>
              </a:pPr>
            </a:p>
          </p:txBody>
        </p:sp>
      </p:grpSp>
      <p:sp>
        <p:nvSpPr>
          <p:cNvPr name="TextBox 11" id="11"/>
          <p:cNvSpPr txBox="true"/>
          <p:nvPr/>
        </p:nvSpPr>
        <p:spPr>
          <a:xfrm rot="0">
            <a:off x="8918473" y="3031229"/>
            <a:ext cx="8955867" cy="3191510"/>
          </a:xfrm>
          <a:prstGeom prst="rect">
            <a:avLst/>
          </a:prstGeom>
        </p:spPr>
        <p:txBody>
          <a:bodyPr anchor="t" rtlCol="false" tIns="0" lIns="0" bIns="0" rIns="0">
            <a:spAutoFit/>
          </a:bodyPr>
          <a:lstStyle/>
          <a:p>
            <a:pPr>
              <a:lnSpc>
                <a:spcPts val="3640"/>
              </a:lnSpc>
            </a:pPr>
          </a:p>
          <a:p>
            <a:pPr>
              <a:lnSpc>
                <a:spcPts val="3640"/>
              </a:lnSpc>
            </a:pPr>
            <a:r>
              <a:rPr lang="en-US" spc="65" sz="2600">
                <a:solidFill>
                  <a:srgbClr val="704D3F"/>
                </a:solidFill>
                <a:latin typeface="Glacial Indifference"/>
              </a:rPr>
              <a:t>Com a realização deste trabalho , observamos que ainda existe bastante racismo e xenófobia tanto em Portugal como no Mundo inteiro.</a:t>
            </a:r>
          </a:p>
          <a:p>
            <a:pPr>
              <a:lnSpc>
                <a:spcPts val="3640"/>
              </a:lnSpc>
            </a:pPr>
          </a:p>
          <a:p>
            <a:pPr algn="l">
              <a:lnSpc>
                <a:spcPts val="3640"/>
              </a:lnSpc>
            </a:pPr>
            <a:r>
              <a:rPr lang="en-US" spc="65" sz="2600">
                <a:solidFill>
                  <a:srgbClr val="704D3F"/>
                </a:solidFill>
                <a:latin typeface="Glacial Indifference"/>
              </a:rPr>
              <a:t>Resta a cada um nós fazer a nossa parte e o possivel para um Mundo melhor e com mais igualdade.  </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bg>
      <p:bgPr>
        <a:solidFill>
          <a:srgbClr val="F9F1D7"/>
        </a:solidFill>
      </p:bgPr>
    </p:bg>
    <p:spTree>
      <p:nvGrpSpPr>
        <p:cNvPr id="1" name=""/>
        <p:cNvGrpSpPr/>
        <p:nvPr/>
      </p:nvGrpSpPr>
      <p:grpSpPr>
        <a:xfrm>
          <a:off x="0" y="0"/>
          <a:ext cx="0" cy="0"/>
          <a:chOff x="0" y="0"/>
          <a:chExt cx="0" cy="0"/>
        </a:xfrm>
      </p:grpSpPr>
      <p:sp>
        <p:nvSpPr>
          <p:cNvPr name="AutoShape 2" id="2"/>
          <p:cNvSpPr/>
          <p:nvPr/>
        </p:nvSpPr>
        <p:spPr>
          <a:xfrm rot="0">
            <a:off x="493759" y="3451926"/>
            <a:ext cx="1680932" cy="192607"/>
          </a:xfrm>
          <a:prstGeom prst="rect">
            <a:avLst/>
          </a:prstGeom>
          <a:solidFill>
            <a:srgbClr val="704D3F"/>
          </a:solidFill>
        </p:spPr>
      </p:sp>
      <p:sp>
        <p:nvSpPr>
          <p:cNvPr name="AutoShape 3" id="3"/>
          <p:cNvSpPr/>
          <p:nvPr/>
        </p:nvSpPr>
        <p:spPr>
          <a:xfrm rot="-5400000">
            <a:off x="12275103" y="-476915"/>
            <a:ext cx="3967358" cy="5658056"/>
          </a:xfrm>
          <a:prstGeom prst="rect">
            <a:avLst/>
          </a:prstGeom>
          <a:solidFill>
            <a:srgbClr val="704D3F"/>
          </a:solidFill>
        </p:spPr>
      </p:sp>
      <p:pic>
        <p:nvPicPr>
          <p:cNvPr name="Picture 4" id="4"/>
          <p:cNvPicPr>
            <a:picLocks noChangeAspect="true"/>
          </p:cNvPicPr>
          <p:nvPr/>
        </p:nvPicPr>
        <p:blipFill>
          <a:blip r:embed="rId2"/>
          <a:srcRect l="0" t="3254" r="0" b="3254"/>
          <a:stretch>
            <a:fillRect/>
          </a:stretch>
        </p:blipFill>
        <p:spPr>
          <a:xfrm flipH="false" flipV="false" rot="0">
            <a:off x="11429754" y="368434"/>
            <a:ext cx="5658056" cy="3967358"/>
          </a:xfrm>
          <a:prstGeom prst="rect">
            <a:avLst/>
          </a:prstGeom>
        </p:spPr>
      </p:pic>
      <p:grpSp>
        <p:nvGrpSpPr>
          <p:cNvPr name="Group 5" id="5"/>
          <p:cNvGrpSpPr/>
          <p:nvPr/>
        </p:nvGrpSpPr>
        <p:grpSpPr>
          <a:xfrm rot="0">
            <a:off x="1219200" y="1043418"/>
            <a:ext cx="8719293" cy="1923403"/>
            <a:chOff x="0" y="0"/>
            <a:chExt cx="11625725" cy="2564538"/>
          </a:xfrm>
        </p:grpSpPr>
        <p:sp>
          <p:nvSpPr>
            <p:cNvPr name="TextBox 6" id="6"/>
            <p:cNvSpPr txBox="true"/>
            <p:nvPr/>
          </p:nvSpPr>
          <p:spPr>
            <a:xfrm rot="0">
              <a:off x="0" y="66675"/>
              <a:ext cx="11625725" cy="1457325"/>
            </a:xfrm>
            <a:prstGeom prst="rect">
              <a:avLst/>
            </a:prstGeom>
          </p:spPr>
          <p:txBody>
            <a:bodyPr anchor="t" rtlCol="false" tIns="0" lIns="0" bIns="0" rIns="0">
              <a:spAutoFit/>
            </a:bodyPr>
            <a:lstStyle/>
            <a:p>
              <a:pPr algn="l">
                <a:lnSpc>
                  <a:spcPts val="8250"/>
                </a:lnSpc>
              </a:pPr>
              <a:r>
                <a:rPr lang="en-US" sz="7500">
                  <a:solidFill>
                    <a:srgbClr val="704D3F"/>
                  </a:solidFill>
                  <a:latin typeface="Glacial Indifference Bold"/>
                </a:rPr>
                <a:t>RACISMO</a:t>
              </a:r>
            </a:p>
          </p:txBody>
        </p:sp>
        <p:sp>
          <p:nvSpPr>
            <p:cNvPr name="TextBox 7" id="7"/>
            <p:cNvSpPr txBox="true"/>
            <p:nvPr/>
          </p:nvSpPr>
          <p:spPr>
            <a:xfrm rot="0">
              <a:off x="0" y="1887557"/>
              <a:ext cx="11625725" cy="678392"/>
            </a:xfrm>
            <a:prstGeom prst="rect">
              <a:avLst/>
            </a:prstGeom>
          </p:spPr>
          <p:txBody>
            <a:bodyPr anchor="t" rtlCol="false" tIns="0" lIns="0" bIns="0" rIns="0">
              <a:spAutoFit/>
            </a:bodyPr>
            <a:lstStyle/>
            <a:p>
              <a:pPr algn="l">
                <a:lnSpc>
                  <a:spcPts val="3850"/>
                </a:lnSpc>
              </a:pPr>
              <a:r>
                <a:rPr lang="en-US" spc="140" sz="3500">
                  <a:solidFill>
                    <a:srgbClr val="704D3F"/>
                  </a:solidFill>
                  <a:latin typeface="Glacial Indifference Bold"/>
                </a:rPr>
                <a:t>O QUE É O RACISMO ?</a:t>
              </a:r>
            </a:p>
          </p:txBody>
        </p:sp>
      </p:grpSp>
      <p:sp>
        <p:nvSpPr>
          <p:cNvPr name="TextBox 8" id="8"/>
          <p:cNvSpPr txBox="true"/>
          <p:nvPr/>
        </p:nvSpPr>
        <p:spPr>
          <a:xfrm rot="0">
            <a:off x="493759" y="9910995"/>
            <a:ext cx="12347998" cy="550770"/>
          </a:xfrm>
          <a:prstGeom prst="rect">
            <a:avLst/>
          </a:prstGeom>
        </p:spPr>
        <p:txBody>
          <a:bodyPr anchor="t" rtlCol="false" tIns="0" lIns="0" bIns="0" rIns="0">
            <a:spAutoFit/>
          </a:bodyPr>
          <a:lstStyle/>
          <a:p>
            <a:pPr algn="l">
              <a:lnSpc>
                <a:spcPts val="4562"/>
              </a:lnSpc>
            </a:pPr>
          </a:p>
        </p:txBody>
      </p:sp>
      <p:sp>
        <p:nvSpPr>
          <p:cNvPr name="TextBox 9" id="9"/>
          <p:cNvSpPr txBox="true"/>
          <p:nvPr/>
        </p:nvSpPr>
        <p:spPr>
          <a:xfrm rot="0">
            <a:off x="486386" y="4674360"/>
            <a:ext cx="15872690" cy="5138622"/>
          </a:xfrm>
          <a:prstGeom prst="rect">
            <a:avLst/>
          </a:prstGeom>
        </p:spPr>
        <p:txBody>
          <a:bodyPr anchor="t" rtlCol="false" tIns="0" lIns="0" bIns="0" rIns="0">
            <a:spAutoFit/>
          </a:bodyPr>
          <a:lstStyle/>
          <a:p>
            <a:pPr>
              <a:lnSpc>
                <a:spcPts val="3424"/>
              </a:lnSpc>
            </a:pPr>
            <a:r>
              <a:rPr lang="en-US" spc="105" sz="2634">
                <a:solidFill>
                  <a:srgbClr val="704D3F"/>
                </a:solidFill>
                <a:latin typeface="Glacial Indifference"/>
              </a:rPr>
              <a:t>Entre as formas sobre como definir o racismo está a questão de se incluir formas de discriminação que não são intencionais, como as que fazem suposições sobre preferências ou habilidades dos outros com base em estereótipos raciais, ou formas simbólicas e/ou institucionalizadas de discriminação, como a circulação de estereótipos étnicos pela mídia. </a:t>
            </a:r>
          </a:p>
          <a:p>
            <a:pPr>
              <a:lnSpc>
                <a:spcPts val="3424"/>
              </a:lnSpc>
            </a:pPr>
          </a:p>
          <a:p>
            <a:pPr>
              <a:lnSpc>
                <a:spcPts val="3424"/>
              </a:lnSpc>
            </a:pPr>
            <a:r>
              <a:rPr lang="en-US" spc="105" sz="2634">
                <a:solidFill>
                  <a:srgbClr val="704D3F"/>
                </a:solidFill>
                <a:latin typeface="Glacial Indifference"/>
              </a:rPr>
              <a:t>Também pode haver a inclusão de dinâmicas sociopolíticas de estratificação social que, por vezes, têm um componente racial. Algumas definições de racismo também incluem comportamentos e crenças discriminatórias baseadas em estereótipos culturais, nacionais, étnicos ou religiosos.</a:t>
            </a:r>
          </a:p>
          <a:p>
            <a:pPr>
              <a:lnSpc>
                <a:spcPts val="3424"/>
              </a:lnSpc>
            </a:pPr>
          </a:p>
          <a:p>
            <a:pPr algn="l">
              <a:lnSpc>
                <a:spcPts val="3424"/>
              </a:lnSpc>
            </a:pPr>
            <a:r>
              <a:rPr lang="en-US" spc="105" sz="2634">
                <a:solidFill>
                  <a:srgbClr val="704D3F"/>
                </a:solidFill>
                <a:latin typeface="Glacial Indifference"/>
              </a:rPr>
              <a:t> Uma interpretação do termo sustenta que o racismo é melhor entendido como "preconceito aliado ao poder", visto que sem o apoio de poderes políticos ou econômicos, o preconceito não seria capaz de manifestar-se como um fenômeno cultural, institucional ou social generalizado</a:t>
            </a:r>
          </a:p>
        </p:txBody>
      </p:sp>
      <p:sp>
        <p:nvSpPr>
          <p:cNvPr name="TextBox 10" id="10"/>
          <p:cNvSpPr txBox="true"/>
          <p:nvPr/>
        </p:nvSpPr>
        <p:spPr>
          <a:xfrm rot="0">
            <a:off x="486386" y="11034332"/>
            <a:ext cx="12355371" cy="695484"/>
          </a:xfrm>
          <a:prstGeom prst="rect">
            <a:avLst/>
          </a:prstGeom>
        </p:spPr>
        <p:txBody>
          <a:bodyPr anchor="t" rtlCol="false" tIns="0" lIns="0" bIns="0" rIns="0">
            <a:spAutoFit/>
          </a:bodyPr>
          <a:lstStyle/>
          <a:p>
            <a:pPr algn="l">
              <a:lnSpc>
                <a:spcPts val="5526"/>
              </a:lnSpc>
            </a:pP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0" t="7812" r="0" b="7812"/>
          <a:stretch>
            <a:fillRect/>
          </a:stretch>
        </p:blipFill>
        <p:spPr>
          <a:xfrm>
            <a:off x="0" y="0"/>
            <a:ext cx="18288000" cy="10287000"/>
          </a:xfrm>
          <a:prstGeom prst="rect">
            <a:avLst/>
          </a:prstGeom>
        </p:spPr>
      </p:pic>
      <p:grpSp>
        <p:nvGrpSpPr>
          <p:cNvPr name="Group 3" id="3"/>
          <p:cNvGrpSpPr/>
          <p:nvPr/>
        </p:nvGrpSpPr>
        <p:grpSpPr>
          <a:xfrm rot="0">
            <a:off x="-660508" y="1028700"/>
            <a:ext cx="9942934" cy="4664586"/>
            <a:chOff x="0" y="0"/>
            <a:chExt cx="13257245" cy="6219448"/>
          </a:xfrm>
        </p:grpSpPr>
        <p:sp>
          <p:nvSpPr>
            <p:cNvPr name="AutoShape 4" id="4"/>
            <p:cNvSpPr/>
            <p:nvPr/>
          </p:nvSpPr>
          <p:spPr>
            <a:xfrm rot="0">
              <a:off x="0" y="0"/>
              <a:ext cx="13257245" cy="6219448"/>
            </a:xfrm>
            <a:prstGeom prst="rect">
              <a:avLst/>
            </a:prstGeom>
            <a:solidFill>
              <a:srgbClr val="F9F1D7"/>
            </a:solidFill>
          </p:spPr>
        </p:sp>
        <p:sp>
          <p:nvSpPr>
            <p:cNvPr name="TextBox 5" id="5"/>
            <p:cNvSpPr txBox="true"/>
            <p:nvPr/>
          </p:nvSpPr>
          <p:spPr>
            <a:xfrm rot="0">
              <a:off x="2335326" y="846992"/>
              <a:ext cx="10114130" cy="2675078"/>
            </a:xfrm>
            <a:prstGeom prst="rect">
              <a:avLst/>
            </a:prstGeom>
          </p:spPr>
          <p:txBody>
            <a:bodyPr anchor="t" rtlCol="false" tIns="0" lIns="0" bIns="0" rIns="0">
              <a:spAutoFit/>
            </a:bodyPr>
            <a:lstStyle/>
            <a:p>
              <a:pPr algn="l">
                <a:lnSpc>
                  <a:spcPts val="7716"/>
                </a:lnSpc>
              </a:pPr>
              <a:r>
                <a:rPr lang="en-US" sz="7015">
                  <a:solidFill>
                    <a:srgbClr val="704D3F"/>
                  </a:solidFill>
                  <a:latin typeface="Glacial Indifference Bold"/>
                </a:rPr>
                <a:t>Acham Portugal um país racista ?</a:t>
              </a:r>
            </a:p>
          </p:txBody>
        </p:sp>
        <p:sp>
          <p:nvSpPr>
            <p:cNvPr name="TextBox 6" id="6"/>
            <p:cNvSpPr txBox="true"/>
            <p:nvPr/>
          </p:nvSpPr>
          <p:spPr>
            <a:xfrm rot="0">
              <a:off x="2335326" y="4820268"/>
              <a:ext cx="9876545" cy="598779"/>
            </a:xfrm>
            <a:prstGeom prst="rect">
              <a:avLst/>
            </a:prstGeom>
          </p:spPr>
          <p:txBody>
            <a:bodyPr anchor="t" rtlCol="false" tIns="0" lIns="0" bIns="0" rIns="0">
              <a:spAutoFit/>
            </a:bodyPr>
            <a:lstStyle/>
            <a:p>
              <a:pPr algn="l">
                <a:lnSpc>
                  <a:spcPts val="3647"/>
                </a:lnSpc>
              </a:pPr>
            </a:p>
          </p:txBody>
        </p:sp>
        <p:sp>
          <p:nvSpPr>
            <p:cNvPr name="AutoShape 7" id="7"/>
            <p:cNvSpPr/>
            <p:nvPr/>
          </p:nvSpPr>
          <p:spPr>
            <a:xfrm rot="0">
              <a:off x="2335326" y="3971855"/>
              <a:ext cx="1479448" cy="169520"/>
            </a:xfrm>
            <a:prstGeom prst="rect">
              <a:avLst/>
            </a:prstGeom>
            <a:solidFill>
              <a:srgbClr val="704D3F"/>
            </a:solidFill>
          </p:spPr>
        </p:sp>
      </p:gr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F9F1D7"/>
        </a:solidFill>
      </p:bgPr>
    </p:bg>
    <p:spTree>
      <p:nvGrpSpPr>
        <p:cNvPr id="1" name=""/>
        <p:cNvGrpSpPr/>
        <p:nvPr/>
      </p:nvGrpSpPr>
      <p:grpSpPr>
        <a:xfrm>
          <a:off x="0" y="0"/>
          <a:ext cx="0" cy="0"/>
          <a:chOff x="0" y="0"/>
          <a:chExt cx="0" cy="0"/>
        </a:xfrm>
      </p:grpSpPr>
      <p:sp>
        <p:nvSpPr>
          <p:cNvPr name="AutoShape 2" id="2"/>
          <p:cNvSpPr/>
          <p:nvPr/>
        </p:nvSpPr>
        <p:spPr>
          <a:xfrm rot="0">
            <a:off x="9212886" y="115396"/>
            <a:ext cx="8141664" cy="9238154"/>
          </a:xfrm>
          <a:prstGeom prst="rect">
            <a:avLst/>
          </a:prstGeom>
          <a:solidFill>
            <a:srgbClr val="C8A28A"/>
          </a:solidFill>
        </p:spPr>
      </p:sp>
      <p:sp>
        <p:nvSpPr>
          <p:cNvPr name="AutoShape 3" id="3"/>
          <p:cNvSpPr/>
          <p:nvPr/>
        </p:nvSpPr>
        <p:spPr>
          <a:xfrm rot="0">
            <a:off x="9442951" y="0"/>
            <a:ext cx="8477294" cy="9317427"/>
          </a:xfrm>
          <a:prstGeom prst="rect">
            <a:avLst/>
          </a:prstGeom>
          <a:solidFill>
            <a:srgbClr val="FFFFFF"/>
          </a:solidFill>
        </p:spPr>
      </p:sp>
      <p:grpSp>
        <p:nvGrpSpPr>
          <p:cNvPr name="Group 4" id="4"/>
          <p:cNvGrpSpPr/>
          <p:nvPr/>
        </p:nvGrpSpPr>
        <p:grpSpPr>
          <a:xfrm rot="0">
            <a:off x="828242" y="288647"/>
            <a:ext cx="7532991" cy="8363762"/>
            <a:chOff x="0" y="0"/>
            <a:chExt cx="10043987" cy="11151683"/>
          </a:xfrm>
        </p:grpSpPr>
        <p:sp>
          <p:nvSpPr>
            <p:cNvPr name="TextBox 5" id="5"/>
            <p:cNvSpPr txBox="true"/>
            <p:nvPr/>
          </p:nvSpPr>
          <p:spPr>
            <a:xfrm rot="0">
              <a:off x="0" y="1849103"/>
              <a:ext cx="10043987" cy="9302581"/>
            </a:xfrm>
            <a:prstGeom prst="rect">
              <a:avLst/>
            </a:prstGeom>
          </p:spPr>
          <p:txBody>
            <a:bodyPr anchor="t" rtlCol="false" tIns="0" lIns="0" bIns="0" rIns="0">
              <a:spAutoFit/>
            </a:bodyPr>
            <a:lstStyle/>
            <a:p>
              <a:pPr>
                <a:lnSpc>
                  <a:spcPts val="3682"/>
                </a:lnSpc>
              </a:pPr>
              <a:r>
                <a:rPr lang="en-US" spc="65" sz="2630">
                  <a:solidFill>
                    <a:srgbClr val="704D3F"/>
                  </a:solidFill>
                  <a:latin typeface="Glacial Indifference"/>
                </a:rPr>
                <a:t>Em Portugal, o racismo configura um crime conforme o código penal português, sendo uma circunstância de agravo importante como móbil de um crime.</a:t>
              </a:r>
            </a:p>
            <a:p>
              <a:pPr>
                <a:lnSpc>
                  <a:spcPts val="3682"/>
                </a:lnSpc>
              </a:pPr>
            </a:p>
            <a:p>
              <a:pPr>
                <a:lnSpc>
                  <a:spcPts val="3682"/>
                </a:lnSpc>
              </a:pPr>
              <a:r>
                <a:rPr lang="en-US" spc="65" sz="2630">
                  <a:solidFill>
                    <a:srgbClr val="704D3F"/>
                  </a:solidFill>
                  <a:latin typeface="Glacial Indifference"/>
                </a:rPr>
                <a:t>Segundo relatório da União Europeia, de 2018, entre 12 países europeus analisados, Portugal foi o país que apresentou as menores taxas de violência e de vitimização motivadas por racismo.</a:t>
              </a:r>
            </a:p>
            <a:p>
              <a:pPr>
                <a:lnSpc>
                  <a:spcPts val="3682"/>
                </a:lnSpc>
              </a:pPr>
            </a:p>
            <a:p>
              <a:pPr algn="l">
                <a:lnSpc>
                  <a:spcPts val="3682"/>
                </a:lnSpc>
              </a:pPr>
              <a:r>
                <a:rPr lang="en-US" spc="65" sz="2630">
                  <a:solidFill>
                    <a:srgbClr val="704D3F"/>
                  </a:solidFill>
                  <a:latin typeface="Glacial Indifference"/>
                </a:rPr>
                <a:t>No entanto a nível de Racismo biológico e Racismo cultural Portugal encontra-se entre os países mais racistas segundo o estudo efectuado pela European Social Survey</a:t>
              </a:r>
            </a:p>
          </p:txBody>
        </p:sp>
        <p:sp>
          <p:nvSpPr>
            <p:cNvPr name="TextBox 6" id="6"/>
            <p:cNvSpPr txBox="true"/>
            <p:nvPr/>
          </p:nvSpPr>
          <p:spPr>
            <a:xfrm rot="0">
              <a:off x="0" y="28575"/>
              <a:ext cx="9898525" cy="678392"/>
            </a:xfrm>
            <a:prstGeom prst="rect">
              <a:avLst/>
            </a:prstGeom>
          </p:spPr>
          <p:txBody>
            <a:bodyPr anchor="t" rtlCol="false" tIns="0" lIns="0" bIns="0" rIns="0">
              <a:spAutoFit/>
            </a:bodyPr>
            <a:lstStyle/>
            <a:p>
              <a:pPr algn="l">
                <a:lnSpc>
                  <a:spcPts val="3850"/>
                </a:lnSpc>
              </a:pPr>
            </a:p>
          </p:txBody>
        </p:sp>
        <p:sp>
          <p:nvSpPr>
            <p:cNvPr name="AutoShape 7" id="7"/>
            <p:cNvSpPr/>
            <p:nvPr/>
          </p:nvSpPr>
          <p:spPr>
            <a:xfrm rot="0">
              <a:off x="0" y="1306768"/>
              <a:ext cx="1581665" cy="181232"/>
            </a:xfrm>
            <a:prstGeom prst="rect">
              <a:avLst/>
            </a:prstGeom>
            <a:solidFill>
              <a:srgbClr val="704D3F"/>
            </a:solidFill>
          </p:spPr>
        </p:sp>
      </p:grpSp>
      <p:pic>
        <p:nvPicPr>
          <p:cNvPr name="Picture 8" id="8"/>
          <p:cNvPicPr>
            <a:picLocks noChangeAspect="true"/>
          </p:cNvPicPr>
          <p:nvPr/>
        </p:nvPicPr>
        <p:blipFill>
          <a:blip r:embed="rId2"/>
          <a:srcRect l="0" t="0" r="0" b="0"/>
          <a:stretch>
            <a:fillRect/>
          </a:stretch>
        </p:blipFill>
        <p:spPr>
          <a:xfrm flipH="false" flipV="false" rot="0">
            <a:off x="9484694" y="115396"/>
            <a:ext cx="8393808" cy="9530958"/>
          </a:xfrm>
          <a:prstGeom prst="rect">
            <a:avLst/>
          </a:prstGeom>
        </p:spPr>
      </p:pic>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F9F1D7"/>
        </a:solidFill>
      </p:bgPr>
    </p:bg>
    <p:spTree>
      <p:nvGrpSpPr>
        <p:cNvPr id="1" name=""/>
        <p:cNvGrpSpPr/>
        <p:nvPr/>
      </p:nvGrpSpPr>
      <p:grpSpPr>
        <a:xfrm>
          <a:off x="0" y="0"/>
          <a:ext cx="0" cy="0"/>
          <a:chOff x="0" y="0"/>
          <a:chExt cx="0" cy="0"/>
        </a:xfrm>
      </p:grpSpPr>
      <p:sp>
        <p:nvSpPr>
          <p:cNvPr name="TextBox 2" id="2"/>
          <p:cNvSpPr txBox="true"/>
          <p:nvPr/>
        </p:nvSpPr>
        <p:spPr>
          <a:xfrm rot="0">
            <a:off x="1998462" y="3228676"/>
            <a:ext cx="14291076" cy="5477510"/>
          </a:xfrm>
          <a:prstGeom prst="rect">
            <a:avLst/>
          </a:prstGeom>
        </p:spPr>
        <p:txBody>
          <a:bodyPr anchor="t" rtlCol="false" tIns="0" lIns="0" bIns="0" rIns="0">
            <a:spAutoFit/>
          </a:bodyPr>
          <a:lstStyle/>
          <a:p>
            <a:pPr>
              <a:lnSpc>
                <a:spcPts val="3640"/>
              </a:lnSpc>
            </a:pPr>
            <a:r>
              <a:rPr lang="en-US" spc="65" sz="2600">
                <a:solidFill>
                  <a:srgbClr val="704D3F"/>
                </a:solidFill>
                <a:latin typeface="Glacial Indifference"/>
              </a:rPr>
              <a:t>Há uma "negação do racismo" em Portugal e o país continua a "romantizar o passado colonialista". Estas são algumas das conclusões a que chegou um grupo de trabalho da Organização das Nações Unidas (ONU) que veio a Portugal para avaliar a proteção dos direitos dos afrodescendentes no país.</a:t>
            </a:r>
          </a:p>
          <a:p>
            <a:pPr>
              <a:lnSpc>
                <a:spcPts val="3640"/>
              </a:lnSpc>
            </a:pPr>
          </a:p>
          <a:p>
            <a:pPr>
              <a:lnSpc>
                <a:spcPts val="3640"/>
              </a:lnSpc>
            </a:pPr>
            <a:r>
              <a:rPr lang="en-US" spc="65" sz="2600">
                <a:solidFill>
                  <a:srgbClr val="704D3F"/>
                </a:solidFill>
                <a:latin typeface="Arimo"/>
              </a:rPr>
              <a:t>O grupo, que está em Portugal desde 29 de novembro, a convite do Governo português, apresentou, esta segunda-feira, as primeiras recomendações, depois de ter reunido informação sobre formas de racismo, discriminação racial, xenofobia, afrofobia ou outras intolerâncias, para avaliar a situação global dos direitos humanos das pessoas com ascendência africana em Portugal.</a:t>
            </a:r>
          </a:p>
          <a:p>
            <a:pPr>
              <a:lnSpc>
                <a:spcPts val="3640"/>
              </a:lnSpc>
            </a:pPr>
          </a:p>
          <a:p>
            <a:pPr algn="l">
              <a:lnSpc>
                <a:spcPts val="3640"/>
              </a:lnSpc>
            </a:pPr>
          </a:p>
        </p:txBody>
      </p:sp>
      <p:pic>
        <p:nvPicPr>
          <p:cNvPr name="Picture 3" id="3"/>
          <p:cNvPicPr>
            <a:picLocks noChangeAspect="true"/>
          </p:cNvPicPr>
          <p:nvPr/>
        </p:nvPicPr>
        <p:blipFill>
          <a:blip r:embed="rId2"/>
          <a:srcRect l="0" t="0" r="0" b="0"/>
          <a:stretch>
            <a:fillRect/>
          </a:stretch>
        </p:blipFill>
        <p:spPr>
          <a:xfrm flipH="false" flipV="false" rot="0">
            <a:off x="15739914" y="378012"/>
            <a:ext cx="1968856" cy="1670660"/>
          </a:xfrm>
          <a:prstGeom prst="rect">
            <a:avLst/>
          </a:prstGeom>
        </p:spPr>
      </p:pic>
      <p:pic>
        <p:nvPicPr>
          <p:cNvPr name="Picture 4" id="4"/>
          <p:cNvPicPr>
            <a:picLocks noChangeAspect="true"/>
          </p:cNvPicPr>
          <p:nvPr/>
        </p:nvPicPr>
        <p:blipFill>
          <a:blip r:embed="rId3"/>
          <a:srcRect l="0" t="0" r="0" b="0"/>
          <a:stretch>
            <a:fillRect/>
          </a:stretch>
        </p:blipFill>
        <p:spPr>
          <a:xfrm flipH="false" flipV="false" rot="0">
            <a:off x="11958482" y="7456415"/>
            <a:ext cx="5162735" cy="2710436"/>
          </a:xfrm>
          <a:prstGeom prst="rect">
            <a:avLst/>
          </a:prstGeom>
        </p:spPr>
      </p:pic>
      <p:grpSp>
        <p:nvGrpSpPr>
          <p:cNvPr name="Group 5" id="5"/>
          <p:cNvGrpSpPr/>
          <p:nvPr/>
        </p:nvGrpSpPr>
        <p:grpSpPr>
          <a:xfrm rot="0">
            <a:off x="724185" y="378012"/>
            <a:ext cx="13396586" cy="2008740"/>
            <a:chOff x="0" y="0"/>
            <a:chExt cx="17862115" cy="2678320"/>
          </a:xfrm>
        </p:grpSpPr>
        <p:sp>
          <p:nvSpPr>
            <p:cNvPr name="TextBox 6" id="6"/>
            <p:cNvSpPr txBox="true"/>
            <p:nvPr/>
          </p:nvSpPr>
          <p:spPr>
            <a:xfrm rot="0">
              <a:off x="0" y="38100"/>
              <a:ext cx="17862115" cy="1815820"/>
            </a:xfrm>
            <a:prstGeom prst="rect">
              <a:avLst/>
            </a:prstGeom>
          </p:spPr>
          <p:txBody>
            <a:bodyPr anchor="t" rtlCol="false" tIns="0" lIns="0" bIns="0" rIns="0">
              <a:spAutoFit/>
            </a:bodyPr>
            <a:lstStyle/>
            <a:p>
              <a:pPr algn="l">
                <a:lnSpc>
                  <a:spcPts val="5236"/>
                </a:lnSpc>
              </a:pPr>
              <a:r>
                <a:rPr lang="en-US" sz="4760">
                  <a:solidFill>
                    <a:srgbClr val="704D3F"/>
                  </a:solidFill>
                  <a:latin typeface="Glacial Indifference Bold"/>
                </a:rPr>
                <a:t>Peritos da ONU afirmam que Portugal "nega racismo" e "romantiza passado colonial"</a:t>
              </a:r>
            </a:p>
          </p:txBody>
        </p:sp>
        <p:sp>
          <p:nvSpPr>
            <p:cNvPr name="TextBox 7" id="7"/>
            <p:cNvSpPr txBox="true"/>
            <p:nvPr/>
          </p:nvSpPr>
          <p:spPr>
            <a:xfrm rot="0">
              <a:off x="0" y="2138731"/>
              <a:ext cx="17523407" cy="541828"/>
            </a:xfrm>
            <a:prstGeom prst="rect">
              <a:avLst/>
            </a:prstGeom>
          </p:spPr>
          <p:txBody>
            <a:bodyPr anchor="t" rtlCol="false" tIns="0" lIns="0" bIns="0" rIns="0">
              <a:spAutoFit/>
            </a:bodyPr>
            <a:lstStyle/>
            <a:p>
              <a:pPr algn="l">
                <a:lnSpc>
                  <a:spcPts val="3054"/>
                </a:lnSpc>
              </a:pPr>
            </a:p>
          </p:txBody>
        </p:sp>
      </p:gr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bg>
      <p:bgPr>
        <a:solidFill>
          <a:srgbClr val="F9F1D7"/>
        </a:solidFill>
      </p:bgPr>
    </p:bg>
    <p:spTree>
      <p:nvGrpSpPr>
        <p:cNvPr id="1" name=""/>
        <p:cNvGrpSpPr/>
        <p:nvPr/>
      </p:nvGrpSpPr>
      <p:grpSpPr>
        <a:xfrm>
          <a:off x="0" y="0"/>
          <a:ext cx="0" cy="0"/>
          <a:chOff x="0" y="0"/>
          <a:chExt cx="0" cy="0"/>
        </a:xfrm>
      </p:grpSpPr>
      <p:sp>
        <p:nvSpPr>
          <p:cNvPr name="TextBox 2" id="2"/>
          <p:cNvSpPr txBox="true"/>
          <p:nvPr/>
        </p:nvSpPr>
        <p:spPr>
          <a:xfrm rot="0">
            <a:off x="1998462" y="3228676"/>
            <a:ext cx="14291076" cy="7306310"/>
          </a:xfrm>
          <a:prstGeom prst="rect">
            <a:avLst/>
          </a:prstGeom>
        </p:spPr>
        <p:txBody>
          <a:bodyPr anchor="t" rtlCol="false" tIns="0" lIns="0" bIns="0" rIns="0">
            <a:spAutoFit/>
          </a:bodyPr>
          <a:lstStyle/>
          <a:p>
            <a:pPr>
              <a:lnSpc>
                <a:spcPts val="3640"/>
              </a:lnSpc>
            </a:pPr>
            <a:r>
              <a:rPr lang="en-US" spc="65" sz="2600">
                <a:solidFill>
                  <a:srgbClr val="704D3F"/>
                </a:solidFill>
                <a:latin typeface="Glacial Indifference"/>
              </a:rPr>
              <a:t>As primeiras conclusões e algumas recomendações foram apresentadas esta segunda-feira, em Lisboa, com o Grupo de Trabalho de Peritos das Nações Unidas sobre Pessoas de Ascendência Africana a comunicar ter ficado "surpreendida com o número e a dimensão de relatos credíveis sobre brutalidade policial".</a:t>
            </a:r>
          </a:p>
          <a:p>
            <a:pPr>
              <a:lnSpc>
                <a:spcPts val="3640"/>
              </a:lnSpc>
            </a:pPr>
          </a:p>
          <a:p>
            <a:pPr>
              <a:lnSpc>
                <a:spcPts val="3640"/>
              </a:lnSpc>
            </a:pPr>
            <a:r>
              <a:rPr lang="en-US" spc="30" sz="2600">
                <a:solidFill>
                  <a:srgbClr val="704D3F"/>
                </a:solidFill>
                <a:latin typeface="Arimo"/>
              </a:rPr>
              <a:t>O grupo referiu que quando a delegação tentou visitar o Bairro da Cova da Moura, na Amadora, nenhum taxista os levou até ao bairro ou foi buscar depois, estranhando esse comportamento quando constataram que se trata de uma "comunidade vibrante, onde as crianças não tinham medo de brincar na rua".</a:t>
            </a:r>
          </a:p>
          <a:p>
            <a:pPr>
              <a:lnSpc>
                <a:spcPts val="3640"/>
              </a:lnSpc>
            </a:pPr>
          </a:p>
          <a:p>
            <a:pPr>
              <a:lnSpc>
                <a:spcPts val="3640"/>
              </a:lnSpc>
            </a:pPr>
            <a:r>
              <a:rPr lang="en-US" spc="30" sz="2600">
                <a:solidFill>
                  <a:srgbClr val="704D3F"/>
                </a:solidFill>
                <a:latin typeface="Arimo"/>
              </a:rPr>
              <a:t>Os especialistas em direitos humanos afirmaram-se chocados com o facto de o passado colonial de Portugal ainda estar tão presente no dia-a-dia, nomeadamente o uso de insultos racistas em espaços públicos.</a:t>
            </a:r>
          </a:p>
          <a:p>
            <a:pPr>
              <a:lnSpc>
                <a:spcPts val="3640"/>
              </a:lnSpc>
            </a:pPr>
          </a:p>
          <a:p>
            <a:pPr>
              <a:lnSpc>
                <a:spcPts val="3640"/>
              </a:lnSpc>
            </a:pPr>
          </a:p>
          <a:p>
            <a:pPr algn="l">
              <a:lnSpc>
                <a:spcPts val="3640"/>
              </a:lnSpc>
            </a:pPr>
          </a:p>
        </p:txBody>
      </p:sp>
      <p:pic>
        <p:nvPicPr>
          <p:cNvPr name="Picture 3" id="3"/>
          <p:cNvPicPr>
            <a:picLocks noChangeAspect="true"/>
          </p:cNvPicPr>
          <p:nvPr/>
        </p:nvPicPr>
        <p:blipFill>
          <a:blip r:embed="rId2"/>
          <a:srcRect l="0" t="0" r="0" b="0"/>
          <a:stretch>
            <a:fillRect/>
          </a:stretch>
        </p:blipFill>
        <p:spPr>
          <a:xfrm flipH="false" flipV="false" rot="0">
            <a:off x="15739914" y="378012"/>
            <a:ext cx="1968856" cy="1670660"/>
          </a:xfrm>
          <a:prstGeom prst="rect">
            <a:avLst/>
          </a:prstGeom>
        </p:spPr>
      </p:pic>
      <p:grpSp>
        <p:nvGrpSpPr>
          <p:cNvPr name="Group 4" id="4"/>
          <p:cNvGrpSpPr/>
          <p:nvPr/>
        </p:nvGrpSpPr>
        <p:grpSpPr>
          <a:xfrm rot="0">
            <a:off x="724185" y="378012"/>
            <a:ext cx="13396586" cy="2008740"/>
            <a:chOff x="0" y="0"/>
            <a:chExt cx="17862115" cy="2678320"/>
          </a:xfrm>
        </p:grpSpPr>
        <p:sp>
          <p:nvSpPr>
            <p:cNvPr name="TextBox 5" id="5"/>
            <p:cNvSpPr txBox="true"/>
            <p:nvPr/>
          </p:nvSpPr>
          <p:spPr>
            <a:xfrm rot="0">
              <a:off x="0" y="38100"/>
              <a:ext cx="17862115" cy="1815820"/>
            </a:xfrm>
            <a:prstGeom prst="rect">
              <a:avLst/>
            </a:prstGeom>
          </p:spPr>
          <p:txBody>
            <a:bodyPr anchor="t" rtlCol="false" tIns="0" lIns="0" bIns="0" rIns="0">
              <a:spAutoFit/>
            </a:bodyPr>
            <a:lstStyle/>
            <a:p>
              <a:pPr algn="l">
                <a:lnSpc>
                  <a:spcPts val="5236"/>
                </a:lnSpc>
              </a:pPr>
              <a:r>
                <a:rPr lang="en-US" sz="4760">
                  <a:solidFill>
                    <a:srgbClr val="704D3F"/>
                  </a:solidFill>
                  <a:latin typeface="Glacial Indifference Bold"/>
                </a:rPr>
                <a:t>Peritos da ONU afirmam que Portugal "nega racismo" e "romantiza passado colonial"</a:t>
              </a:r>
            </a:p>
          </p:txBody>
        </p:sp>
        <p:sp>
          <p:nvSpPr>
            <p:cNvPr name="TextBox 6" id="6"/>
            <p:cNvSpPr txBox="true"/>
            <p:nvPr/>
          </p:nvSpPr>
          <p:spPr>
            <a:xfrm rot="0">
              <a:off x="0" y="2138731"/>
              <a:ext cx="17523407" cy="541828"/>
            </a:xfrm>
            <a:prstGeom prst="rect">
              <a:avLst/>
            </a:prstGeom>
          </p:spPr>
          <p:txBody>
            <a:bodyPr anchor="t" rtlCol="false" tIns="0" lIns="0" bIns="0" rIns="0">
              <a:spAutoFit/>
            </a:bodyPr>
            <a:lstStyle/>
            <a:p>
              <a:pPr algn="l">
                <a:lnSpc>
                  <a:spcPts val="3054"/>
                </a:lnSpc>
              </a:pPr>
            </a:p>
          </p:txBody>
        </p:sp>
      </p:grpSp>
    </p:spTree>
  </p:cSld>
  <p:clrMapOvr>
    <a:masterClrMapping/>
  </p:clrMapOvr>
</p:sld>
</file>

<file path=ppt/slides/slide8.xml><?xml version="1.0" encoding="utf-8"?>
<p:sld xmlns:p="http://schemas.openxmlformats.org/presentationml/2006/main" xmlns:a="http://schemas.openxmlformats.org/drawingml/2006/main">
  <p:cSld>
    <p:bg>
      <p:bgPr>
        <a:solidFill>
          <a:srgbClr val="704D3F"/>
        </a:solidFill>
      </p:bgPr>
    </p:bg>
    <p:spTree>
      <p:nvGrpSpPr>
        <p:cNvPr id="1" name=""/>
        <p:cNvGrpSpPr/>
        <p:nvPr/>
      </p:nvGrpSpPr>
      <p:grpSpPr>
        <a:xfrm>
          <a:off x="0" y="0"/>
          <a:ext cx="0" cy="0"/>
          <a:chOff x="0" y="0"/>
          <a:chExt cx="0" cy="0"/>
        </a:xfrm>
      </p:grpSpPr>
      <p:sp>
        <p:nvSpPr>
          <p:cNvPr name="TextBox 2" id="2"/>
          <p:cNvSpPr txBox="true"/>
          <p:nvPr/>
        </p:nvSpPr>
        <p:spPr>
          <a:xfrm rot="0">
            <a:off x="1641103" y="1238250"/>
            <a:ext cx="15005793" cy="876300"/>
          </a:xfrm>
          <a:prstGeom prst="rect">
            <a:avLst/>
          </a:prstGeom>
        </p:spPr>
        <p:txBody>
          <a:bodyPr anchor="t" rtlCol="false" tIns="0" lIns="0" bIns="0" rIns="0">
            <a:spAutoFit/>
          </a:bodyPr>
          <a:lstStyle/>
          <a:p>
            <a:pPr algn="ctr">
              <a:lnSpc>
                <a:spcPts val="6600"/>
              </a:lnSpc>
            </a:pPr>
            <a:r>
              <a:rPr lang="en-US" sz="6000">
                <a:solidFill>
                  <a:srgbClr val="F9F1D7"/>
                </a:solidFill>
                <a:latin typeface="Glacial Indifference Bold"/>
              </a:rPr>
              <a:t>DIFERENTES TIPOS DE RACISMO</a:t>
            </a:r>
          </a:p>
        </p:txBody>
      </p:sp>
      <p:sp>
        <p:nvSpPr>
          <p:cNvPr name="TextBox 3" id="3"/>
          <p:cNvSpPr txBox="true"/>
          <p:nvPr/>
        </p:nvSpPr>
        <p:spPr>
          <a:xfrm rot="0">
            <a:off x="6872930" y="5213175"/>
            <a:ext cx="4542141" cy="358775"/>
          </a:xfrm>
          <a:prstGeom prst="rect">
            <a:avLst/>
          </a:prstGeom>
        </p:spPr>
        <p:txBody>
          <a:bodyPr anchor="t" rtlCol="false" tIns="0" lIns="0" bIns="0" rIns="0">
            <a:spAutoFit/>
          </a:bodyPr>
          <a:lstStyle/>
          <a:p>
            <a:pPr algn="ctr">
              <a:lnSpc>
                <a:spcPts val="2800"/>
              </a:lnSpc>
            </a:pPr>
          </a:p>
        </p:txBody>
      </p:sp>
      <p:sp>
        <p:nvSpPr>
          <p:cNvPr name="AutoShape 4" id="4"/>
          <p:cNvSpPr/>
          <p:nvPr/>
        </p:nvSpPr>
        <p:spPr>
          <a:xfrm rot="0">
            <a:off x="510469" y="2820337"/>
            <a:ext cx="3913617" cy="3171351"/>
          </a:xfrm>
          <a:prstGeom prst="rect">
            <a:avLst/>
          </a:prstGeom>
          <a:solidFill>
            <a:srgbClr val="C8A28A"/>
          </a:solidFill>
        </p:spPr>
      </p:sp>
      <p:sp>
        <p:nvSpPr>
          <p:cNvPr name="AutoShape 5" id="5"/>
          <p:cNvSpPr/>
          <p:nvPr/>
        </p:nvSpPr>
        <p:spPr>
          <a:xfrm rot="0">
            <a:off x="5094559" y="2820337"/>
            <a:ext cx="3913617" cy="3171351"/>
          </a:xfrm>
          <a:prstGeom prst="rect">
            <a:avLst/>
          </a:prstGeom>
          <a:solidFill>
            <a:srgbClr val="C8A28A"/>
          </a:solidFill>
        </p:spPr>
      </p:sp>
      <p:sp>
        <p:nvSpPr>
          <p:cNvPr name="AutoShape 6" id="6"/>
          <p:cNvSpPr/>
          <p:nvPr/>
        </p:nvSpPr>
        <p:spPr>
          <a:xfrm rot="0">
            <a:off x="9591198" y="2820337"/>
            <a:ext cx="3913617" cy="3171351"/>
          </a:xfrm>
          <a:prstGeom prst="rect">
            <a:avLst/>
          </a:prstGeom>
          <a:solidFill>
            <a:srgbClr val="C8A28A"/>
          </a:solidFill>
        </p:spPr>
      </p:sp>
      <p:sp>
        <p:nvSpPr>
          <p:cNvPr name="AutoShape 7" id="7"/>
          <p:cNvSpPr/>
          <p:nvPr/>
        </p:nvSpPr>
        <p:spPr>
          <a:xfrm rot="0">
            <a:off x="14070808" y="2820337"/>
            <a:ext cx="3913617" cy="3171351"/>
          </a:xfrm>
          <a:prstGeom prst="rect">
            <a:avLst/>
          </a:prstGeom>
          <a:solidFill>
            <a:srgbClr val="C8A28A"/>
          </a:solidFill>
        </p:spPr>
      </p:sp>
      <p:sp>
        <p:nvSpPr>
          <p:cNvPr name="AutoShape 8" id="8"/>
          <p:cNvSpPr/>
          <p:nvPr/>
        </p:nvSpPr>
        <p:spPr>
          <a:xfrm rot="0">
            <a:off x="14203745" y="2957372"/>
            <a:ext cx="3647744" cy="2897282"/>
          </a:xfrm>
          <a:prstGeom prst="rect">
            <a:avLst/>
          </a:prstGeom>
          <a:solidFill>
            <a:srgbClr val="F9F1D7"/>
          </a:solidFill>
        </p:spPr>
      </p:sp>
      <p:sp>
        <p:nvSpPr>
          <p:cNvPr name="AutoShape 9" id="9"/>
          <p:cNvSpPr/>
          <p:nvPr/>
        </p:nvSpPr>
        <p:spPr>
          <a:xfrm rot="0">
            <a:off x="9758029" y="2957372"/>
            <a:ext cx="3579955" cy="2897282"/>
          </a:xfrm>
          <a:prstGeom prst="rect">
            <a:avLst/>
          </a:prstGeom>
          <a:solidFill>
            <a:srgbClr val="F9F1D7"/>
          </a:solidFill>
        </p:spPr>
      </p:sp>
      <p:sp>
        <p:nvSpPr>
          <p:cNvPr name="AutoShape 10" id="10"/>
          <p:cNvSpPr/>
          <p:nvPr/>
        </p:nvSpPr>
        <p:spPr>
          <a:xfrm rot="0">
            <a:off x="643405" y="2957372"/>
            <a:ext cx="3647744" cy="2897282"/>
          </a:xfrm>
          <a:prstGeom prst="rect">
            <a:avLst/>
          </a:prstGeom>
          <a:solidFill>
            <a:srgbClr val="F9F1D7"/>
          </a:solidFill>
        </p:spPr>
      </p:sp>
      <p:sp>
        <p:nvSpPr>
          <p:cNvPr name="AutoShape 11" id="11"/>
          <p:cNvSpPr/>
          <p:nvPr/>
        </p:nvSpPr>
        <p:spPr>
          <a:xfrm rot="0">
            <a:off x="5227496" y="2957372"/>
            <a:ext cx="3647744" cy="2897282"/>
          </a:xfrm>
          <a:prstGeom prst="rect">
            <a:avLst/>
          </a:prstGeom>
          <a:solidFill>
            <a:srgbClr val="F9F1D7"/>
          </a:solidFill>
        </p:spPr>
      </p:sp>
      <p:grpSp>
        <p:nvGrpSpPr>
          <p:cNvPr name="Group 12" id="12"/>
          <p:cNvGrpSpPr/>
          <p:nvPr/>
        </p:nvGrpSpPr>
        <p:grpSpPr>
          <a:xfrm rot="0">
            <a:off x="589478" y="3260240"/>
            <a:ext cx="3597346" cy="1505421"/>
            <a:chOff x="0" y="0"/>
            <a:chExt cx="4796461" cy="2007229"/>
          </a:xfrm>
        </p:grpSpPr>
        <p:sp>
          <p:nvSpPr>
            <p:cNvPr name="TextBox 13" id="13"/>
            <p:cNvSpPr txBox="true"/>
            <p:nvPr/>
          </p:nvSpPr>
          <p:spPr>
            <a:xfrm rot="0">
              <a:off x="7311" y="-19634"/>
              <a:ext cx="4781839" cy="511374"/>
            </a:xfrm>
            <a:prstGeom prst="rect">
              <a:avLst/>
            </a:prstGeom>
          </p:spPr>
          <p:txBody>
            <a:bodyPr anchor="t" rtlCol="false" tIns="0" lIns="0" bIns="0" rIns="0">
              <a:spAutoFit/>
            </a:bodyPr>
            <a:lstStyle/>
            <a:p>
              <a:pPr algn="ctr">
                <a:lnSpc>
                  <a:spcPts val="3088"/>
                </a:lnSpc>
              </a:pPr>
              <a:r>
                <a:rPr lang="en-US" spc="95" sz="2375">
                  <a:solidFill>
                    <a:srgbClr val="704D3F"/>
                  </a:solidFill>
                  <a:latin typeface="Glacial Indifference"/>
                </a:rPr>
                <a:t>RACISMO INDIVIDUAL</a:t>
              </a:r>
            </a:p>
          </p:txBody>
        </p:sp>
        <p:sp>
          <p:nvSpPr>
            <p:cNvPr name="TextBox 14" id="14"/>
            <p:cNvSpPr txBox="true"/>
            <p:nvPr/>
          </p:nvSpPr>
          <p:spPr>
            <a:xfrm rot="0">
              <a:off x="0" y="902947"/>
              <a:ext cx="4796461" cy="1100929"/>
            </a:xfrm>
            <a:prstGeom prst="rect">
              <a:avLst/>
            </a:prstGeom>
          </p:spPr>
          <p:txBody>
            <a:bodyPr anchor="t" rtlCol="false" tIns="0" lIns="0" bIns="0" rIns="0">
              <a:spAutoFit/>
            </a:bodyPr>
            <a:lstStyle/>
            <a:p>
              <a:pPr algn="ctr">
                <a:lnSpc>
                  <a:spcPts val="2217"/>
                </a:lnSpc>
              </a:pPr>
              <a:r>
                <a:rPr lang="en-US" spc="39" sz="1583">
                  <a:solidFill>
                    <a:srgbClr val="704D3F"/>
                  </a:solidFill>
                  <a:latin typeface="Glacial Indifference"/>
                </a:rPr>
                <a:t>Atinge as relações interpessoais, em termos de atitudes, estereótipos, ofensas etc.</a:t>
              </a:r>
            </a:p>
          </p:txBody>
        </p:sp>
        <p:sp>
          <p:nvSpPr>
            <p:cNvPr name="AutoShape 15" id="15"/>
            <p:cNvSpPr/>
            <p:nvPr/>
          </p:nvSpPr>
          <p:spPr>
            <a:xfrm rot="0">
              <a:off x="1794732" y="700499"/>
              <a:ext cx="1206998" cy="40233"/>
            </a:xfrm>
            <a:prstGeom prst="rect">
              <a:avLst/>
            </a:prstGeom>
            <a:solidFill>
              <a:srgbClr val="704D3F"/>
            </a:solidFill>
          </p:spPr>
        </p:sp>
      </p:grpSp>
      <p:sp>
        <p:nvSpPr>
          <p:cNvPr name="AutoShape 16" id="16"/>
          <p:cNvSpPr/>
          <p:nvPr/>
        </p:nvSpPr>
        <p:spPr>
          <a:xfrm rot="0">
            <a:off x="510469" y="6527737"/>
            <a:ext cx="3913617" cy="3171351"/>
          </a:xfrm>
          <a:prstGeom prst="rect">
            <a:avLst/>
          </a:prstGeom>
          <a:solidFill>
            <a:srgbClr val="C8A28A"/>
          </a:solidFill>
        </p:spPr>
      </p:sp>
      <p:sp>
        <p:nvSpPr>
          <p:cNvPr name="AutoShape 17" id="17"/>
          <p:cNvSpPr/>
          <p:nvPr/>
        </p:nvSpPr>
        <p:spPr>
          <a:xfrm rot="0">
            <a:off x="5094559" y="6527737"/>
            <a:ext cx="3913617" cy="3171351"/>
          </a:xfrm>
          <a:prstGeom prst="rect">
            <a:avLst/>
          </a:prstGeom>
          <a:solidFill>
            <a:srgbClr val="C8A28A"/>
          </a:solidFill>
        </p:spPr>
      </p:sp>
      <p:sp>
        <p:nvSpPr>
          <p:cNvPr name="AutoShape 18" id="18"/>
          <p:cNvSpPr/>
          <p:nvPr/>
        </p:nvSpPr>
        <p:spPr>
          <a:xfrm rot="0">
            <a:off x="9591198" y="6533273"/>
            <a:ext cx="3913617" cy="3171351"/>
          </a:xfrm>
          <a:prstGeom prst="rect">
            <a:avLst/>
          </a:prstGeom>
          <a:solidFill>
            <a:srgbClr val="C8A28A"/>
          </a:solidFill>
        </p:spPr>
      </p:sp>
      <p:sp>
        <p:nvSpPr>
          <p:cNvPr name="AutoShape 19" id="19"/>
          <p:cNvSpPr/>
          <p:nvPr/>
        </p:nvSpPr>
        <p:spPr>
          <a:xfrm rot="0">
            <a:off x="14070808" y="6527737"/>
            <a:ext cx="3913617" cy="3171351"/>
          </a:xfrm>
          <a:prstGeom prst="rect">
            <a:avLst/>
          </a:prstGeom>
          <a:solidFill>
            <a:srgbClr val="C8A28A"/>
          </a:solidFill>
        </p:spPr>
      </p:sp>
      <p:sp>
        <p:nvSpPr>
          <p:cNvPr name="AutoShape 20" id="20"/>
          <p:cNvSpPr/>
          <p:nvPr/>
        </p:nvSpPr>
        <p:spPr>
          <a:xfrm rot="0">
            <a:off x="643405" y="6670307"/>
            <a:ext cx="3647744" cy="2897282"/>
          </a:xfrm>
          <a:prstGeom prst="rect">
            <a:avLst/>
          </a:prstGeom>
          <a:solidFill>
            <a:srgbClr val="F9F1D7"/>
          </a:solidFill>
        </p:spPr>
      </p:sp>
      <p:sp>
        <p:nvSpPr>
          <p:cNvPr name="AutoShape 21" id="21"/>
          <p:cNvSpPr/>
          <p:nvPr/>
        </p:nvSpPr>
        <p:spPr>
          <a:xfrm rot="0">
            <a:off x="5227496" y="6670307"/>
            <a:ext cx="3647744" cy="2897282"/>
          </a:xfrm>
          <a:prstGeom prst="rect">
            <a:avLst/>
          </a:prstGeom>
          <a:solidFill>
            <a:srgbClr val="F9F1D7"/>
          </a:solidFill>
        </p:spPr>
      </p:sp>
      <p:sp>
        <p:nvSpPr>
          <p:cNvPr name="AutoShape 22" id="22"/>
          <p:cNvSpPr/>
          <p:nvPr/>
        </p:nvSpPr>
        <p:spPr>
          <a:xfrm rot="0">
            <a:off x="9724134" y="6670307"/>
            <a:ext cx="3647744" cy="2897282"/>
          </a:xfrm>
          <a:prstGeom prst="rect">
            <a:avLst/>
          </a:prstGeom>
          <a:solidFill>
            <a:srgbClr val="F9F1D7"/>
          </a:solidFill>
        </p:spPr>
      </p:sp>
      <p:sp>
        <p:nvSpPr>
          <p:cNvPr name="AutoShape 23" id="23"/>
          <p:cNvSpPr/>
          <p:nvPr/>
        </p:nvSpPr>
        <p:spPr>
          <a:xfrm rot="0">
            <a:off x="14203745" y="6670307"/>
            <a:ext cx="3647744" cy="2897282"/>
          </a:xfrm>
          <a:prstGeom prst="rect">
            <a:avLst/>
          </a:prstGeom>
          <a:solidFill>
            <a:srgbClr val="F9F1D7"/>
          </a:solidFill>
        </p:spPr>
      </p:sp>
      <p:grpSp>
        <p:nvGrpSpPr>
          <p:cNvPr name="Group 24" id="24"/>
          <p:cNvGrpSpPr/>
          <p:nvPr/>
        </p:nvGrpSpPr>
        <p:grpSpPr>
          <a:xfrm rot="0">
            <a:off x="5227496" y="3260240"/>
            <a:ext cx="3597346" cy="1505421"/>
            <a:chOff x="0" y="0"/>
            <a:chExt cx="4796461" cy="2007229"/>
          </a:xfrm>
        </p:grpSpPr>
        <p:sp>
          <p:nvSpPr>
            <p:cNvPr name="TextBox 25" id="25"/>
            <p:cNvSpPr txBox="true"/>
            <p:nvPr/>
          </p:nvSpPr>
          <p:spPr>
            <a:xfrm rot="0">
              <a:off x="7311" y="-19634"/>
              <a:ext cx="4781839" cy="511374"/>
            </a:xfrm>
            <a:prstGeom prst="rect">
              <a:avLst/>
            </a:prstGeom>
          </p:spPr>
          <p:txBody>
            <a:bodyPr anchor="t" rtlCol="false" tIns="0" lIns="0" bIns="0" rIns="0">
              <a:spAutoFit/>
            </a:bodyPr>
            <a:lstStyle/>
            <a:p>
              <a:pPr algn="ctr">
                <a:lnSpc>
                  <a:spcPts val="3088"/>
                </a:lnSpc>
              </a:pPr>
              <a:r>
                <a:rPr lang="en-US" spc="95" sz="2375">
                  <a:solidFill>
                    <a:srgbClr val="704D3F"/>
                  </a:solidFill>
                  <a:latin typeface="Glacial Indifference"/>
                </a:rPr>
                <a:t>RACISMO CULTURAL</a:t>
              </a:r>
            </a:p>
          </p:txBody>
        </p:sp>
        <p:sp>
          <p:nvSpPr>
            <p:cNvPr name="TextBox 26" id="26"/>
            <p:cNvSpPr txBox="true"/>
            <p:nvPr/>
          </p:nvSpPr>
          <p:spPr>
            <a:xfrm rot="0">
              <a:off x="0" y="902947"/>
              <a:ext cx="4796461" cy="1100929"/>
            </a:xfrm>
            <a:prstGeom prst="rect">
              <a:avLst/>
            </a:prstGeom>
          </p:spPr>
          <p:txBody>
            <a:bodyPr anchor="t" rtlCol="false" tIns="0" lIns="0" bIns="0" rIns="0">
              <a:spAutoFit/>
            </a:bodyPr>
            <a:lstStyle/>
            <a:p>
              <a:pPr algn="ctr">
                <a:lnSpc>
                  <a:spcPts val="2217"/>
                </a:lnSpc>
              </a:pPr>
              <a:r>
                <a:rPr lang="en-US" spc="39" sz="1583">
                  <a:solidFill>
                    <a:srgbClr val="704D3F"/>
                  </a:solidFill>
                  <a:latin typeface="Glacial Indifference"/>
                </a:rPr>
                <a:t>Defende a supremacia em termos de rituais, artefatos, símbolos, crenças e outros bens culturais.</a:t>
              </a:r>
            </a:p>
          </p:txBody>
        </p:sp>
        <p:sp>
          <p:nvSpPr>
            <p:cNvPr name="AutoShape 27" id="27"/>
            <p:cNvSpPr/>
            <p:nvPr/>
          </p:nvSpPr>
          <p:spPr>
            <a:xfrm rot="0">
              <a:off x="1794732" y="700499"/>
              <a:ext cx="1206998" cy="40233"/>
            </a:xfrm>
            <a:prstGeom prst="rect">
              <a:avLst/>
            </a:prstGeom>
            <a:solidFill>
              <a:srgbClr val="704D3F"/>
            </a:solidFill>
          </p:spPr>
        </p:sp>
      </p:grpSp>
      <p:grpSp>
        <p:nvGrpSpPr>
          <p:cNvPr name="Group 28" id="28"/>
          <p:cNvGrpSpPr/>
          <p:nvPr/>
        </p:nvGrpSpPr>
        <p:grpSpPr>
          <a:xfrm rot="0">
            <a:off x="9774533" y="3260240"/>
            <a:ext cx="3597346" cy="1505421"/>
            <a:chOff x="0" y="0"/>
            <a:chExt cx="4796461" cy="2007229"/>
          </a:xfrm>
        </p:grpSpPr>
        <p:sp>
          <p:nvSpPr>
            <p:cNvPr name="TextBox 29" id="29"/>
            <p:cNvSpPr txBox="true"/>
            <p:nvPr/>
          </p:nvSpPr>
          <p:spPr>
            <a:xfrm rot="0">
              <a:off x="7311" y="-19634"/>
              <a:ext cx="4781839" cy="511374"/>
            </a:xfrm>
            <a:prstGeom prst="rect">
              <a:avLst/>
            </a:prstGeom>
          </p:spPr>
          <p:txBody>
            <a:bodyPr anchor="t" rtlCol="false" tIns="0" lIns="0" bIns="0" rIns="0">
              <a:spAutoFit/>
            </a:bodyPr>
            <a:lstStyle/>
            <a:p>
              <a:pPr algn="ctr">
                <a:lnSpc>
                  <a:spcPts val="3088"/>
                </a:lnSpc>
              </a:pPr>
              <a:r>
                <a:rPr lang="en-US" spc="95" sz="2375">
                  <a:solidFill>
                    <a:srgbClr val="704D3F"/>
                  </a:solidFill>
                  <a:latin typeface="Glacial Indifference"/>
                </a:rPr>
                <a:t>RACISMO COMUNITÁRIO</a:t>
              </a:r>
            </a:p>
          </p:txBody>
        </p:sp>
        <p:sp>
          <p:nvSpPr>
            <p:cNvPr name="TextBox 30" id="30"/>
            <p:cNvSpPr txBox="true"/>
            <p:nvPr/>
          </p:nvSpPr>
          <p:spPr>
            <a:xfrm rot="0">
              <a:off x="0" y="902947"/>
              <a:ext cx="4796461" cy="1100929"/>
            </a:xfrm>
            <a:prstGeom prst="rect">
              <a:avLst/>
            </a:prstGeom>
          </p:spPr>
          <p:txBody>
            <a:bodyPr anchor="t" rtlCol="false" tIns="0" lIns="0" bIns="0" rIns="0">
              <a:spAutoFit/>
            </a:bodyPr>
            <a:lstStyle/>
            <a:p>
              <a:pPr algn="ctr">
                <a:lnSpc>
                  <a:spcPts val="2217"/>
                </a:lnSpc>
              </a:pPr>
              <a:r>
                <a:rPr lang="en-US" spc="39" sz="1583">
                  <a:solidFill>
                    <a:srgbClr val="704D3F"/>
                  </a:solidFill>
                  <a:latin typeface="Glacial Indifference"/>
                </a:rPr>
                <a:t>Utiliza a ideia de raça como algo não biológico (cultural) e como instrumento para discriminação.</a:t>
              </a:r>
            </a:p>
          </p:txBody>
        </p:sp>
        <p:sp>
          <p:nvSpPr>
            <p:cNvPr name="AutoShape 31" id="31"/>
            <p:cNvSpPr/>
            <p:nvPr/>
          </p:nvSpPr>
          <p:spPr>
            <a:xfrm rot="0">
              <a:off x="1794732" y="700499"/>
              <a:ext cx="1206998" cy="40233"/>
            </a:xfrm>
            <a:prstGeom prst="rect">
              <a:avLst/>
            </a:prstGeom>
            <a:solidFill>
              <a:srgbClr val="704D3F"/>
            </a:solidFill>
          </p:spPr>
        </p:sp>
      </p:grpSp>
      <p:grpSp>
        <p:nvGrpSpPr>
          <p:cNvPr name="Group 32" id="32"/>
          <p:cNvGrpSpPr/>
          <p:nvPr/>
        </p:nvGrpSpPr>
        <p:grpSpPr>
          <a:xfrm rot="0">
            <a:off x="14203745" y="3260240"/>
            <a:ext cx="3597346" cy="1784540"/>
            <a:chOff x="0" y="0"/>
            <a:chExt cx="4796461" cy="2379386"/>
          </a:xfrm>
        </p:grpSpPr>
        <p:sp>
          <p:nvSpPr>
            <p:cNvPr name="TextBox 33" id="33"/>
            <p:cNvSpPr txBox="true"/>
            <p:nvPr/>
          </p:nvSpPr>
          <p:spPr>
            <a:xfrm rot="0">
              <a:off x="7311" y="-19634"/>
              <a:ext cx="4781839" cy="511374"/>
            </a:xfrm>
            <a:prstGeom prst="rect">
              <a:avLst/>
            </a:prstGeom>
          </p:spPr>
          <p:txBody>
            <a:bodyPr anchor="t" rtlCol="false" tIns="0" lIns="0" bIns="0" rIns="0">
              <a:spAutoFit/>
            </a:bodyPr>
            <a:lstStyle/>
            <a:p>
              <a:pPr algn="ctr">
                <a:lnSpc>
                  <a:spcPts val="3088"/>
                </a:lnSpc>
              </a:pPr>
              <a:r>
                <a:rPr lang="en-US" spc="95" sz="2375">
                  <a:solidFill>
                    <a:srgbClr val="704D3F"/>
                  </a:solidFill>
                  <a:latin typeface="Glacial Indifference"/>
                </a:rPr>
                <a:t>RACISMO ECOLÓGICO</a:t>
              </a:r>
            </a:p>
          </p:txBody>
        </p:sp>
        <p:sp>
          <p:nvSpPr>
            <p:cNvPr name="TextBox 34" id="34"/>
            <p:cNvSpPr txBox="true"/>
            <p:nvPr/>
          </p:nvSpPr>
          <p:spPr>
            <a:xfrm rot="0">
              <a:off x="0" y="902947"/>
              <a:ext cx="4796461" cy="1473087"/>
            </a:xfrm>
            <a:prstGeom prst="rect">
              <a:avLst/>
            </a:prstGeom>
          </p:spPr>
          <p:txBody>
            <a:bodyPr anchor="t" rtlCol="false" tIns="0" lIns="0" bIns="0" rIns="0">
              <a:spAutoFit/>
            </a:bodyPr>
            <a:lstStyle/>
            <a:p>
              <a:pPr algn="ctr">
                <a:lnSpc>
                  <a:spcPts val="2217"/>
                </a:lnSpc>
              </a:pPr>
              <a:r>
                <a:rPr lang="en-US" spc="39" sz="1583">
                  <a:solidFill>
                    <a:srgbClr val="704D3F"/>
                  </a:solidFill>
                  <a:latin typeface="Glacial Indifference"/>
                </a:rPr>
                <a:t>Atenta indiretamente contra o indivíduo por meio da supressão do ambiente em que se dá a sua existência.</a:t>
              </a:r>
            </a:p>
          </p:txBody>
        </p:sp>
        <p:sp>
          <p:nvSpPr>
            <p:cNvPr name="AutoShape 35" id="35"/>
            <p:cNvSpPr/>
            <p:nvPr/>
          </p:nvSpPr>
          <p:spPr>
            <a:xfrm rot="0">
              <a:off x="1794732" y="700499"/>
              <a:ext cx="1206998" cy="40233"/>
            </a:xfrm>
            <a:prstGeom prst="rect">
              <a:avLst/>
            </a:prstGeom>
            <a:solidFill>
              <a:srgbClr val="704D3F"/>
            </a:solidFill>
          </p:spPr>
        </p:sp>
      </p:grpSp>
      <p:grpSp>
        <p:nvGrpSpPr>
          <p:cNvPr name="Group 36" id="36"/>
          <p:cNvGrpSpPr/>
          <p:nvPr/>
        </p:nvGrpSpPr>
        <p:grpSpPr>
          <a:xfrm rot="0">
            <a:off x="668605" y="6900030"/>
            <a:ext cx="3597346" cy="2063658"/>
            <a:chOff x="0" y="0"/>
            <a:chExt cx="4796461" cy="2751544"/>
          </a:xfrm>
        </p:grpSpPr>
        <p:sp>
          <p:nvSpPr>
            <p:cNvPr name="TextBox 37" id="37"/>
            <p:cNvSpPr txBox="true"/>
            <p:nvPr/>
          </p:nvSpPr>
          <p:spPr>
            <a:xfrm rot="0">
              <a:off x="7311" y="-19634"/>
              <a:ext cx="4781839" cy="511374"/>
            </a:xfrm>
            <a:prstGeom prst="rect">
              <a:avLst/>
            </a:prstGeom>
          </p:spPr>
          <p:txBody>
            <a:bodyPr anchor="t" rtlCol="false" tIns="0" lIns="0" bIns="0" rIns="0">
              <a:spAutoFit/>
            </a:bodyPr>
            <a:lstStyle/>
            <a:p>
              <a:pPr algn="ctr">
                <a:lnSpc>
                  <a:spcPts val="3088"/>
                </a:lnSpc>
              </a:pPr>
              <a:r>
                <a:rPr lang="en-US" spc="95" sz="2375">
                  <a:solidFill>
                    <a:srgbClr val="704D3F"/>
                  </a:solidFill>
                  <a:latin typeface="Glacial Indifference"/>
                </a:rPr>
                <a:t>RACISMO INSTITUCIONAL</a:t>
              </a:r>
            </a:p>
          </p:txBody>
        </p:sp>
        <p:sp>
          <p:nvSpPr>
            <p:cNvPr name="TextBox 38" id="38"/>
            <p:cNvSpPr txBox="true"/>
            <p:nvPr/>
          </p:nvSpPr>
          <p:spPr>
            <a:xfrm rot="0">
              <a:off x="0" y="902947"/>
              <a:ext cx="4796461" cy="1845244"/>
            </a:xfrm>
            <a:prstGeom prst="rect">
              <a:avLst/>
            </a:prstGeom>
          </p:spPr>
          <p:txBody>
            <a:bodyPr anchor="t" rtlCol="false" tIns="0" lIns="0" bIns="0" rIns="0">
              <a:spAutoFit/>
            </a:bodyPr>
            <a:lstStyle/>
            <a:p>
              <a:pPr algn="ctr">
                <a:lnSpc>
                  <a:spcPts val="2217"/>
                </a:lnSpc>
              </a:pPr>
              <a:r>
                <a:rPr lang="en-US" spc="39" sz="1583">
                  <a:solidFill>
                    <a:srgbClr val="704D3F"/>
                  </a:solidFill>
                  <a:latin typeface="Glacial Indifference"/>
                </a:rPr>
                <a:t>Ocorre quando a prática é incorporada a entidades ou grupos assim como nos seus sistemas e processos, geralmente por mecanismos de marginalização.</a:t>
              </a:r>
            </a:p>
          </p:txBody>
        </p:sp>
        <p:sp>
          <p:nvSpPr>
            <p:cNvPr name="AutoShape 39" id="39"/>
            <p:cNvSpPr/>
            <p:nvPr/>
          </p:nvSpPr>
          <p:spPr>
            <a:xfrm rot="0">
              <a:off x="1794732" y="700499"/>
              <a:ext cx="1206998" cy="40233"/>
            </a:xfrm>
            <a:prstGeom prst="rect">
              <a:avLst/>
            </a:prstGeom>
            <a:solidFill>
              <a:srgbClr val="704D3F"/>
            </a:solidFill>
          </p:spPr>
        </p:sp>
      </p:grpSp>
      <p:grpSp>
        <p:nvGrpSpPr>
          <p:cNvPr name="Group 40" id="40"/>
          <p:cNvGrpSpPr/>
          <p:nvPr/>
        </p:nvGrpSpPr>
        <p:grpSpPr>
          <a:xfrm rot="0">
            <a:off x="5227496" y="6887109"/>
            <a:ext cx="3597346" cy="1226303"/>
            <a:chOff x="0" y="0"/>
            <a:chExt cx="4796461" cy="1635071"/>
          </a:xfrm>
        </p:grpSpPr>
        <p:sp>
          <p:nvSpPr>
            <p:cNvPr name="TextBox 41" id="41"/>
            <p:cNvSpPr txBox="true"/>
            <p:nvPr/>
          </p:nvSpPr>
          <p:spPr>
            <a:xfrm rot="0">
              <a:off x="7311" y="-19634"/>
              <a:ext cx="4781839" cy="511374"/>
            </a:xfrm>
            <a:prstGeom prst="rect">
              <a:avLst/>
            </a:prstGeom>
          </p:spPr>
          <p:txBody>
            <a:bodyPr anchor="t" rtlCol="false" tIns="0" lIns="0" bIns="0" rIns="0">
              <a:spAutoFit/>
            </a:bodyPr>
            <a:lstStyle/>
            <a:p>
              <a:pPr algn="ctr">
                <a:lnSpc>
                  <a:spcPts val="3088"/>
                </a:lnSpc>
              </a:pPr>
              <a:r>
                <a:rPr lang="en-US" spc="95" sz="2375">
                  <a:solidFill>
                    <a:srgbClr val="704D3F"/>
                  </a:solidFill>
                  <a:latin typeface="Glacial Indifference"/>
                </a:rPr>
                <a:t>RACISMO PRIMÁRIO</a:t>
              </a:r>
            </a:p>
          </p:txBody>
        </p:sp>
        <p:sp>
          <p:nvSpPr>
            <p:cNvPr name="TextBox 42" id="42"/>
            <p:cNvSpPr txBox="true"/>
            <p:nvPr/>
          </p:nvSpPr>
          <p:spPr>
            <a:xfrm rot="0">
              <a:off x="0" y="902947"/>
              <a:ext cx="4796461" cy="728771"/>
            </a:xfrm>
            <a:prstGeom prst="rect">
              <a:avLst/>
            </a:prstGeom>
          </p:spPr>
          <p:txBody>
            <a:bodyPr anchor="t" rtlCol="false" tIns="0" lIns="0" bIns="0" rIns="0">
              <a:spAutoFit/>
            </a:bodyPr>
            <a:lstStyle/>
            <a:p>
              <a:pPr algn="ctr">
                <a:lnSpc>
                  <a:spcPts val="2217"/>
                </a:lnSpc>
              </a:pPr>
              <a:r>
                <a:rPr lang="en-US" spc="39" sz="1583">
                  <a:solidFill>
                    <a:srgbClr val="704D3F"/>
                  </a:solidFill>
                  <a:latin typeface="Glacial Indifference"/>
                </a:rPr>
                <a:t>Representa o aspecto subjetivo, ou seja, emoções, valores e pensamentos.</a:t>
              </a:r>
            </a:p>
          </p:txBody>
        </p:sp>
        <p:sp>
          <p:nvSpPr>
            <p:cNvPr name="AutoShape 43" id="43"/>
            <p:cNvSpPr/>
            <p:nvPr/>
          </p:nvSpPr>
          <p:spPr>
            <a:xfrm rot="0">
              <a:off x="1794732" y="700499"/>
              <a:ext cx="1206998" cy="40233"/>
            </a:xfrm>
            <a:prstGeom prst="rect">
              <a:avLst/>
            </a:prstGeom>
            <a:solidFill>
              <a:srgbClr val="704D3F"/>
            </a:solidFill>
          </p:spPr>
        </p:sp>
      </p:grpSp>
      <p:grpSp>
        <p:nvGrpSpPr>
          <p:cNvPr name="Group 44" id="44"/>
          <p:cNvGrpSpPr/>
          <p:nvPr/>
        </p:nvGrpSpPr>
        <p:grpSpPr>
          <a:xfrm rot="0">
            <a:off x="9774533" y="6887109"/>
            <a:ext cx="3597346" cy="2063658"/>
            <a:chOff x="0" y="0"/>
            <a:chExt cx="4796461" cy="2751544"/>
          </a:xfrm>
        </p:grpSpPr>
        <p:sp>
          <p:nvSpPr>
            <p:cNvPr name="TextBox 45" id="45"/>
            <p:cNvSpPr txBox="true"/>
            <p:nvPr/>
          </p:nvSpPr>
          <p:spPr>
            <a:xfrm rot="0">
              <a:off x="7311" y="-19634"/>
              <a:ext cx="4781839" cy="511374"/>
            </a:xfrm>
            <a:prstGeom prst="rect">
              <a:avLst/>
            </a:prstGeom>
          </p:spPr>
          <p:txBody>
            <a:bodyPr anchor="t" rtlCol="false" tIns="0" lIns="0" bIns="0" rIns="0">
              <a:spAutoFit/>
            </a:bodyPr>
            <a:lstStyle/>
            <a:p>
              <a:pPr algn="ctr">
                <a:lnSpc>
                  <a:spcPts val="3088"/>
                </a:lnSpc>
              </a:pPr>
              <a:r>
                <a:rPr lang="en-US" spc="95" sz="2375">
                  <a:solidFill>
                    <a:srgbClr val="704D3F"/>
                  </a:solidFill>
                  <a:latin typeface="Glacial Indifference"/>
                </a:rPr>
                <a:t>RACISMO SECUNDÁRIO</a:t>
              </a:r>
            </a:p>
          </p:txBody>
        </p:sp>
        <p:sp>
          <p:nvSpPr>
            <p:cNvPr name="TextBox 46" id="46"/>
            <p:cNvSpPr txBox="true"/>
            <p:nvPr/>
          </p:nvSpPr>
          <p:spPr>
            <a:xfrm rot="0">
              <a:off x="0" y="902947"/>
              <a:ext cx="4796461" cy="1845244"/>
            </a:xfrm>
            <a:prstGeom prst="rect">
              <a:avLst/>
            </a:prstGeom>
          </p:spPr>
          <p:txBody>
            <a:bodyPr anchor="t" rtlCol="false" tIns="0" lIns="0" bIns="0" rIns="0">
              <a:spAutoFit/>
            </a:bodyPr>
            <a:lstStyle/>
            <a:p>
              <a:pPr algn="ctr">
                <a:lnSpc>
                  <a:spcPts val="2217"/>
                </a:lnSpc>
              </a:pPr>
              <a:r>
                <a:rPr lang="en-US" spc="39" sz="1583">
                  <a:solidFill>
                    <a:srgbClr val="704D3F"/>
                  </a:solidFill>
                  <a:latin typeface="Glacial Indifference"/>
                </a:rPr>
                <a:t>Deixa o âmbito subjetivo e é caracterizado pelo etnocentrismo, ou seja, ideologia de quem considera o seu grupo racional mais importante que os demais.</a:t>
              </a:r>
            </a:p>
          </p:txBody>
        </p:sp>
        <p:sp>
          <p:nvSpPr>
            <p:cNvPr name="AutoShape 47" id="47"/>
            <p:cNvSpPr/>
            <p:nvPr/>
          </p:nvSpPr>
          <p:spPr>
            <a:xfrm rot="0">
              <a:off x="1794732" y="700499"/>
              <a:ext cx="1206998" cy="40233"/>
            </a:xfrm>
            <a:prstGeom prst="rect">
              <a:avLst/>
            </a:prstGeom>
            <a:solidFill>
              <a:srgbClr val="704D3F"/>
            </a:solidFill>
          </p:spPr>
        </p:sp>
      </p:grpSp>
      <p:grpSp>
        <p:nvGrpSpPr>
          <p:cNvPr name="Group 48" id="48"/>
          <p:cNvGrpSpPr/>
          <p:nvPr/>
        </p:nvGrpSpPr>
        <p:grpSpPr>
          <a:xfrm rot="0">
            <a:off x="14254143" y="6900030"/>
            <a:ext cx="3597346" cy="1505421"/>
            <a:chOff x="0" y="0"/>
            <a:chExt cx="4796461" cy="2007229"/>
          </a:xfrm>
        </p:grpSpPr>
        <p:sp>
          <p:nvSpPr>
            <p:cNvPr name="TextBox 49" id="49"/>
            <p:cNvSpPr txBox="true"/>
            <p:nvPr/>
          </p:nvSpPr>
          <p:spPr>
            <a:xfrm rot="0">
              <a:off x="7311" y="-19634"/>
              <a:ext cx="4781839" cy="511374"/>
            </a:xfrm>
            <a:prstGeom prst="rect">
              <a:avLst/>
            </a:prstGeom>
          </p:spPr>
          <p:txBody>
            <a:bodyPr anchor="t" rtlCol="false" tIns="0" lIns="0" bIns="0" rIns="0">
              <a:spAutoFit/>
            </a:bodyPr>
            <a:lstStyle/>
            <a:p>
              <a:pPr algn="ctr">
                <a:lnSpc>
                  <a:spcPts val="3088"/>
                </a:lnSpc>
              </a:pPr>
              <a:r>
                <a:rPr lang="en-US" spc="95" sz="2375">
                  <a:solidFill>
                    <a:srgbClr val="704D3F"/>
                  </a:solidFill>
                  <a:latin typeface="Glacial Indifference"/>
                </a:rPr>
                <a:t>RACISMO TERCIÁRIO</a:t>
              </a:r>
            </a:p>
          </p:txBody>
        </p:sp>
        <p:sp>
          <p:nvSpPr>
            <p:cNvPr name="TextBox 50" id="50"/>
            <p:cNvSpPr txBox="true"/>
            <p:nvPr/>
          </p:nvSpPr>
          <p:spPr>
            <a:xfrm rot="0">
              <a:off x="0" y="902947"/>
              <a:ext cx="4796461" cy="1100929"/>
            </a:xfrm>
            <a:prstGeom prst="rect">
              <a:avLst/>
            </a:prstGeom>
          </p:spPr>
          <p:txBody>
            <a:bodyPr anchor="t" rtlCol="false" tIns="0" lIns="0" bIns="0" rIns="0">
              <a:spAutoFit/>
            </a:bodyPr>
            <a:lstStyle/>
            <a:p>
              <a:pPr algn="ctr">
                <a:lnSpc>
                  <a:spcPts val="2217"/>
                </a:lnSpc>
              </a:pPr>
              <a:r>
                <a:rPr lang="en-US" spc="39" sz="1583">
                  <a:solidFill>
                    <a:srgbClr val="704D3F"/>
                  </a:solidFill>
                  <a:latin typeface="Glacial Indifference"/>
                </a:rPr>
                <a:t>Avança no sentido de forçar o método científico para afirmar a superioridade de uma raça.</a:t>
              </a:r>
            </a:p>
          </p:txBody>
        </p:sp>
        <p:sp>
          <p:nvSpPr>
            <p:cNvPr name="AutoShape 51" id="51"/>
            <p:cNvSpPr/>
            <p:nvPr/>
          </p:nvSpPr>
          <p:spPr>
            <a:xfrm rot="0">
              <a:off x="1794732" y="700499"/>
              <a:ext cx="1206998" cy="40233"/>
            </a:xfrm>
            <a:prstGeom prst="rect">
              <a:avLst/>
            </a:prstGeom>
            <a:solidFill>
              <a:srgbClr val="704D3F"/>
            </a:solidFill>
          </p:spPr>
        </p:sp>
      </p:gr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bg>
      <p:bgPr>
        <a:solidFill>
          <a:srgbClr val="F9F1D7"/>
        </a:solidFill>
      </p:bgPr>
    </p:bg>
    <p:spTree>
      <p:nvGrpSpPr>
        <p:cNvPr id="1" name=""/>
        <p:cNvGrpSpPr/>
        <p:nvPr/>
      </p:nvGrpSpPr>
      <p:grpSpPr>
        <a:xfrm>
          <a:off x="0" y="0"/>
          <a:ext cx="0" cy="0"/>
          <a:chOff x="0" y="0"/>
          <a:chExt cx="0" cy="0"/>
        </a:xfrm>
      </p:grpSpPr>
      <p:sp>
        <p:nvSpPr>
          <p:cNvPr name="AutoShape 2" id="2"/>
          <p:cNvSpPr/>
          <p:nvPr/>
        </p:nvSpPr>
        <p:spPr>
          <a:xfrm rot="0">
            <a:off x="11044560" y="309573"/>
            <a:ext cx="5970969" cy="3949270"/>
          </a:xfrm>
          <a:prstGeom prst="rect">
            <a:avLst/>
          </a:prstGeom>
          <a:solidFill>
            <a:srgbClr val="704D3F"/>
          </a:solidFill>
        </p:spPr>
      </p:sp>
      <p:pic>
        <p:nvPicPr>
          <p:cNvPr name="Picture 3" id="3"/>
          <p:cNvPicPr>
            <a:picLocks noChangeAspect="true"/>
          </p:cNvPicPr>
          <p:nvPr/>
        </p:nvPicPr>
        <p:blipFill>
          <a:blip r:embed="rId2"/>
          <a:srcRect l="0" t="1967" r="0" b="1967"/>
          <a:stretch>
            <a:fillRect/>
          </a:stretch>
        </p:blipFill>
        <p:spPr>
          <a:xfrm flipH="false" flipV="false" rot="0">
            <a:off x="11157571" y="444567"/>
            <a:ext cx="5744947" cy="3679283"/>
          </a:xfrm>
          <a:prstGeom prst="rect">
            <a:avLst/>
          </a:prstGeom>
        </p:spPr>
      </p:pic>
      <p:sp>
        <p:nvSpPr>
          <p:cNvPr name="TextBox 4" id="4"/>
          <p:cNvSpPr txBox="true"/>
          <p:nvPr/>
        </p:nvSpPr>
        <p:spPr>
          <a:xfrm rot="0">
            <a:off x="1325526" y="1931909"/>
            <a:ext cx="6852393" cy="1076325"/>
          </a:xfrm>
          <a:prstGeom prst="rect">
            <a:avLst/>
          </a:prstGeom>
        </p:spPr>
        <p:txBody>
          <a:bodyPr anchor="t" rtlCol="false" tIns="0" lIns="0" bIns="0" rIns="0">
            <a:spAutoFit/>
          </a:bodyPr>
          <a:lstStyle/>
          <a:p>
            <a:pPr algn="l">
              <a:lnSpc>
                <a:spcPts val="8250"/>
              </a:lnSpc>
            </a:pPr>
            <a:r>
              <a:rPr lang="en-US" sz="7500">
                <a:solidFill>
                  <a:srgbClr val="704D3F"/>
                </a:solidFill>
                <a:latin typeface="Glacial Indifference Bold"/>
              </a:rPr>
              <a:t>ETNIA/RAÇA</a:t>
            </a:r>
          </a:p>
        </p:txBody>
      </p:sp>
      <p:grpSp>
        <p:nvGrpSpPr>
          <p:cNvPr name="Group 5" id="5"/>
          <p:cNvGrpSpPr/>
          <p:nvPr/>
        </p:nvGrpSpPr>
        <p:grpSpPr>
          <a:xfrm rot="0">
            <a:off x="612701" y="-445716"/>
            <a:ext cx="17062598" cy="10203950"/>
            <a:chOff x="0" y="0"/>
            <a:chExt cx="22750130" cy="13605267"/>
          </a:xfrm>
        </p:grpSpPr>
        <p:sp>
          <p:nvSpPr>
            <p:cNvPr name="TextBox 6" id="6"/>
            <p:cNvSpPr txBox="true"/>
            <p:nvPr/>
          </p:nvSpPr>
          <p:spPr>
            <a:xfrm rot="0">
              <a:off x="0" y="-28575"/>
              <a:ext cx="22723012" cy="570216"/>
            </a:xfrm>
            <a:prstGeom prst="rect">
              <a:avLst/>
            </a:prstGeom>
          </p:spPr>
          <p:txBody>
            <a:bodyPr anchor="t" rtlCol="false" tIns="0" lIns="0" bIns="0" rIns="0">
              <a:spAutoFit/>
            </a:bodyPr>
            <a:lstStyle/>
            <a:p>
              <a:pPr algn="l">
                <a:lnSpc>
                  <a:spcPts val="3465"/>
                </a:lnSpc>
              </a:pPr>
            </a:p>
          </p:txBody>
        </p:sp>
        <p:sp>
          <p:nvSpPr>
            <p:cNvPr name="TextBox 7" id="7"/>
            <p:cNvSpPr txBox="true"/>
            <p:nvPr/>
          </p:nvSpPr>
          <p:spPr>
            <a:xfrm rot="0">
              <a:off x="27118" y="3658427"/>
              <a:ext cx="22709453" cy="442826"/>
            </a:xfrm>
            <a:prstGeom prst="rect">
              <a:avLst/>
            </a:prstGeom>
          </p:spPr>
          <p:txBody>
            <a:bodyPr anchor="t" rtlCol="false" tIns="0" lIns="0" bIns="0" rIns="0">
              <a:spAutoFit/>
            </a:bodyPr>
            <a:lstStyle/>
            <a:p>
              <a:pPr algn="l">
                <a:lnSpc>
                  <a:spcPts val="2861"/>
                </a:lnSpc>
              </a:pPr>
            </a:p>
          </p:txBody>
        </p:sp>
        <p:sp>
          <p:nvSpPr>
            <p:cNvPr name="TextBox 8" id="8"/>
            <p:cNvSpPr txBox="true"/>
            <p:nvPr/>
          </p:nvSpPr>
          <p:spPr>
            <a:xfrm rot="0">
              <a:off x="13559" y="2849222"/>
              <a:ext cx="22723012" cy="570216"/>
            </a:xfrm>
            <a:prstGeom prst="rect">
              <a:avLst/>
            </a:prstGeom>
          </p:spPr>
          <p:txBody>
            <a:bodyPr anchor="t" rtlCol="false" tIns="0" lIns="0" bIns="0" rIns="0">
              <a:spAutoFit/>
            </a:bodyPr>
            <a:lstStyle/>
            <a:p>
              <a:pPr algn="l">
                <a:lnSpc>
                  <a:spcPts val="3465"/>
                </a:lnSpc>
              </a:pPr>
            </a:p>
          </p:txBody>
        </p:sp>
        <p:sp>
          <p:nvSpPr>
            <p:cNvPr name="TextBox 9" id="9"/>
            <p:cNvSpPr txBox="true"/>
            <p:nvPr/>
          </p:nvSpPr>
          <p:spPr>
            <a:xfrm rot="0">
              <a:off x="40677" y="6792346"/>
              <a:ext cx="22709453" cy="6812921"/>
            </a:xfrm>
            <a:prstGeom prst="rect">
              <a:avLst/>
            </a:prstGeom>
          </p:spPr>
          <p:txBody>
            <a:bodyPr anchor="t" rtlCol="false" tIns="0" lIns="0" bIns="0" rIns="0">
              <a:spAutoFit/>
            </a:bodyPr>
            <a:lstStyle/>
            <a:p>
              <a:pPr>
                <a:lnSpc>
                  <a:spcPts val="3701"/>
                </a:lnSpc>
              </a:pPr>
              <a:r>
                <a:rPr lang="en-US" spc="66" sz="2643">
                  <a:solidFill>
                    <a:srgbClr val="704D3F"/>
                  </a:solidFill>
                  <a:latin typeface="Glacial Indifference"/>
                </a:rPr>
                <a:t>Enquanto raça e etnia são considerados fenómenos distintos na ciência social contemporânea, os dois termos têm uma longa história de equivalência no uso popular e na literatura mais antiga das ciências sociais. </a:t>
              </a:r>
            </a:p>
            <a:p>
              <a:pPr>
                <a:lnSpc>
                  <a:spcPts val="3701"/>
                </a:lnSpc>
              </a:pPr>
            </a:p>
            <a:p>
              <a:pPr>
                <a:lnSpc>
                  <a:spcPts val="3701"/>
                </a:lnSpc>
              </a:pPr>
              <a:r>
                <a:rPr lang="en-US" spc="66" sz="2643">
                  <a:solidFill>
                    <a:srgbClr val="704D3F"/>
                  </a:solidFill>
                  <a:latin typeface="Glacial Indifference"/>
                </a:rPr>
                <a:t>O racismo e a discriminação racial são muitas vezes usados para descrever a discriminação com base étnica ou cultural, independente se essas diferenças são descritas como raciais. </a:t>
              </a:r>
            </a:p>
            <a:p>
              <a:pPr>
                <a:lnSpc>
                  <a:spcPts val="3701"/>
                </a:lnSpc>
              </a:pPr>
            </a:p>
            <a:p>
              <a:pPr algn="l">
                <a:lnSpc>
                  <a:spcPts val="3701"/>
                </a:lnSpc>
              </a:pPr>
              <a:r>
                <a:rPr lang="en-US" spc="66" sz="2643">
                  <a:solidFill>
                    <a:srgbClr val="704D3F"/>
                  </a:solidFill>
                  <a:latin typeface="Glacial Indifference"/>
                </a:rPr>
                <a:t>De acordo com a Convenção Internacional sobre a Eliminação de todas as Formas de Discriminação Racial das Organização das Nações Unidas (ONU), não há distinção entre os termos "discriminação racial" e "discriminação étnica", sendo que a superioridade baseada em diferenças raciais é cientificamente falsa, moralmente condenável, socialmente injusta e perigosa, além de não haver justificação para a discriminação racial, em teoria ou na prática, em qualquer lugar do mundo</a:t>
              </a:r>
            </a:p>
          </p:txBody>
        </p:sp>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56E33F34E4A31A4896B5ADA1EE14F20A" ma:contentTypeVersion="18" ma:contentTypeDescription="Criar um novo documento." ma:contentTypeScope="" ma:versionID="2cc467ff3485e0154b8338d0eba2b07f">
  <xsd:schema xmlns:xsd="http://www.w3.org/2001/XMLSchema" xmlns:xs="http://www.w3.org/2001/XMLSchema" xmlns:p="http://schemas.microsoft.com/office/2006/metadata/properties" xmlns:ns2="768328d7-884c-4396-8fd6-8122ba77c0b3" xmlns:ns3="ffe32e88-f3cd-42d1-bdf4-6939f3c48fcb" targetNamespace="http://schemas.microsoft.com/office/2006/metadata/properties" ma:root="true" ma:fieldsID="942c66bf33316a87d1df1bce8edd67c3" ns2:_="" ns3:_="">
    <xsd:import namespace="768328d7-884c-4396-8fd6-8122ba77c0b3"/>
    <xsd:import namespace="ffe32e88-f3cd-42d1-bdf4-6939f3c48fcb"/>
    <xsd:element name="properties">
      <xsd:complexType>
        <xsd:sequence>
          <xsd:element name="documentManagement">
            <xsd:complexType>
              <xsd:all>
                <xsd:element ref="ns2:ReferenceId" minOccurs="0"/>
                <xsd:element ref="ns2:MediaServiceMetadata" minOccurs="0"/>
                <xsd:element ref="ns2:MediaServiceFastMetadata" minOccurs="0"/>
                <xsd:element ref="ns2:MediaServiceAutoKeyPoints" minOccurs="0"/>
                <xsd:element ref="ns2:MediaServiceKeyPoints" minOccurs="0"/>
                <xsd:element ref="ns2:MediaServiceAutoTags" minOccurs="0"/>
                <xsd:element ref="ns2:MediaLengthInSeconds" minOccurs="0"/>
                <xsd:element ref="ns2:MediaServiceOCR" minOccurs="0"/>
                <xsd:element ref="ns2:MediaServiceGenerationTime" minOccurs="0"/>
                <xsd:element ref="ns2:MediaServiceEventHashCode" minOccurs="0"/>
                <xsd:element ref="ns2:MediaServiceDateTaken" minOccurs="0"/>
                <xsd:element ref="ns2:lcf76f155ced4ddcb4097134ff3c332f" minOccurs="0"/>
                <xsd:element ref="ns3:TaxCatchAll" minOccurs="0"/>
                <xsd:element ref="ns3:SharedWithUsers" minOccurs="0"/>
                <xsd:element ref="ns3:SharedWithDetails" minOccurs="0"/>
                <xsd:element ref="ns2:MediaServiceLocation"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68328d7-884c-4396-8fd6-8122ba77c0b3" elementFormDefault="qualified">
    <xsd:import namespace="http://schemas.microsoft.com/office/2006/documentManagement/types"/>
    <xsd:import namespace="http://schemas.microsoft.com/office/infopath/2007/PartnerControls"/>
    <xsd:element name="ReferenceId" ma:index="8" nillable="true" ma:displayName="ReferenceId" ma:indexed="true" ma:internalName="ReferenceId">
      <xsd:simpleType>
        <xsd:restriction base="dms:Text"/>
      </xsd:simple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AutoTags" ma:index="13" nillable="true" ma:displayName="Tags" ma:internalName="MediaServiceAutoTags"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lcf76f155ced4ddcb4097134ff3c332f" ma:index="20" nillable="true" ma:taxonomy="true" ma:internalName="lcf76f155ced4ddcb4097134ff3c332f" ma:taxonomyFieldName="MediaServiceImageTags" ma:displayName="Etiquetas de Imagem" ma:readOnly="false" ma:fieldId="{5cf76f15-5ced-4ddc-b409-7134ff3c332f}" ma:taxonomyMulti="true" ma:sspId="939aa9ce-4eee-40d5-89e8-ba2504be5a94" ma:termSetId="09814cd3-568e-fe90-9814-8d621ff8fb84" ma:anchorId="fba54fb3-c3e1-fe81-a776-ca4b69148c4d" ma:open="true" ma:isKeyword="false">
      <xsd:complexType>
        <xsd:sequence>
          <xsd:element ref="pc:Terms" minOccurs="0" maxOccurs="1"/>
        </xsd:sequence>
      </xsd:complexType>
    </xsd:element>
    <xsd:element name="MediaServiceLocation" ma:index="24" nillable="true" ma:displayName="Location" ma:indexed="true" ma:internalName="MediaServiceLocation" ma:readOnly="true">
      <xsd:simpleType>
        <xsd:restriction base="dms:Text"/>
      </xsd:simple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fe32e88-f3cd-42d1-bdf4-6939f3c48fcb"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ff3d2c0c-47b5-4c94-b023-5ba0fc0db0ab}" ma:internalName="TaxCatchAll" ma:showField="CatchAllData" ma:web="ffe32e88-f3cd-42d1-bdf4-6939f3c48fcb">
      <xsd:complexType>
        <xsd:complexContent>
          <xsd:extension base="dms:MultiChoiceLookup">
            <xsd:sequence>
              <xsd:element name="Value" type="dms:Lookup" maxOccurs="unbounded" minOccurs="0" nillable="true"/>
            </xsd:sequence>
          </xsd:extension>
        </xsd:complexContent>
      </xsd:complexType>
    </xsd:element>
    <xsd:element name="SharedWithUsers" ma:index="22" nillable="true" ma:displayName="Partilhado Com"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Detalhes de Partilhado Com"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ú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768328d7-884c-4396-8fd6-8122ba77c0b3">
      <Terms xmlns="http://schemas.microsoft.com/office/infopath/2007/PartnerControls"/>
    </lcf76f155ced4ddcb4097134ff3c332f>
    <ReferenceId xmlns="768328d7-884c-4396-8fd6-8122ba77c0b3" xsi:nil="true"/>
    <TaxCatchAll xmlns="ffe32e88-f3cd-42d1-bdf4-6939f3c48fcb" xsi:nil="true"/>
  </documentManagement>
</p:properties>
</file>

<file path=customXml/itemProps1.xml><?xml version="1.0" encoding="utf-8"?>
<ds:datastoreItem xmlns:ds="http://schemas.openxmlformats.org/officeDocument/2006/customXml" ds:itemID="{5C5F05BB-28E7-4AEA-91B1-6A067521398A}"/>
</file>

<file path=customXml/itemProps2.xml><?xml version="1.0" encoding="utf-8"?>
<ds:datastoreItem xmlns:ds="http://schemas.openxmlformats.org/officeDocument/2006/customXml" ds:itemID="{A1821A8A-3410-4AC1-8207-07E5745EDD0B}"/>
</file>

<file path=customXml/itemProps3.xml><?xml version="1.0" encoding="utf-8"?>
<ds:datastoreItem xmlns:ds="http://schemas.openxmlformats.org/officeDocument/2006/customXml" ds:itemID="{4167406A-CAFC-403D-802D-D35D69F38B3B}"/>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Diretrizes de marca</dc:title>
  <cp:revision>1</cp:revision>
  <dcterms:created xsi:type="dcterms:W3CDTF">2006-08-16T00:00:00Z</dcterms:created>
  <dcterms:modified xsi:type="dcterms:W3CDTF">2011-08-01T06:04:30Z</dcterms:modified>
  <dc:identifier>DAFAfbqQ4zU</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0x01010056E33F34E4A31A4896B5ADA1EE14F20A</vt:lpwstr>
  </property>
</Properties>
</file>