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</p:sldIdLst>
  <p:sldSz cx="18288000" cy="10287000"/>
  <p:notesSz cx="6858000" cy="9144000"/>
  <p:embeddedFontLst>
    <p:embeddedFont>
      <p:font typeface="Open Sans" charset="1" panose="020B0606030504020204"/>
      <p:regular r:id="rId6"/>
    </p:embeddedFont>
    <p:embeddedFont>
      <p:font typeface="Open Sans Bold" charset="1" panose="020B0806030504020204"/>
      <p:regular r:id="rId7"/>
    </p:embeddedFont>
    <p:embeddedFont>
      <p:font typeface="Open Sans Italics" charset="1" panose="020B0606030504020204"/>
      <p:regular r:id="rId8"/>
    </p:embeddedFont>
    <p:embeddedFont>
      <p:font typeface="Open Sans Bold Italics" charset="1" panose="020B0806030504020204"/>
      <p:regular r:id="rId9"/>
    </p:embeddedFont>
    <p:embeddedFont>
      <p:font typeface="Arimo" charset="1" panose="020B0604020202020204"/>
      <p:regular r:id="rId10"/>
    </p:embeddedFont>
    <p:embeddedFont>
      <p:font typeface="Arimo Bold" charset="1" panose="020B0704020202020204"/>
      <p:regular r:id="rId11"/>
    </p:embeddedFont>
    <p:embeddedFont>
      <p:font typeface="Arimo Italics" charset="1" panose="020B0604020202090204"/>
      <p:regular r:id="rId12"/>
    </p:embeddedFont>
    <p:embeddedFont>
      <p:font typeface="Arimo Bold Italics" charset="1" panose="020B0704020202090204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3.fntdata"/><Relationship Id="rId18" Type="http://schemas.openxmlformats.org/officeDocument/2006/relationships/slide" Target="slides/slide5.xml"/><Relationship Id="rId8" Type="http://schemas.openxmlformats.org/officeDocument/2006/relationships/font" Target="fonts/font8.fntdata"/><Relationship Id="rId26" Type="http://schemas.openxmlformats.org/officeDocument/2006/relationships/customXml" Target="../customXml/item3.xml"/><Relationship Id="rId21" Type="http://schemas.openxmlformats.org/officeDocument/2006/relationships/slide" Target="slides/slide8.xml"/><Relationship Id="rId3" Type="http://schemas.openxmlformats.org/officeDocument/2006/relationships/viewProps" Target="viewProps.xml"/><Relationship Id="rId12" Type="http://schemas.openxmlformats.org/officeDocument/2006/relationships/font" Target="fonts/font12.fntdata"/><Relationship Id="rId17" Type="http://schemas.openxmlformats.org/officeDocument/2006/relationships/slide" Target="slides/slide4.xml"/><Relationship Id="rId7" Type="http://schemas.openxmlformats.org/officeDocument/2006/relationships/font" Target="fonts/font7.fntdata"/><Relationship Id="rId25" Type="http://schemas.openxmlformats.org/officeDocument/2006/relationships/customXml" Target="../customXml/item2.xml"/><Relationship Id="rId16" Type="http://schemas.openxmlformats.org/officeDocument/2006/relationships/slide" Target="slides/slide3.xml"/><Relationship Id="rId2" Type="http://schemas.openxmlformats.org/officeDocument/2006/relationships/presProps" Target="presProps.xml"/><Relationship Id="rId20" Type="http://schemas.openxmlformats.org/officeDocument/2006/relationships/slide" Target="slides/slide7.xml"/><Relationship Id="rId1" Type="http://schemas.openxmlformats.org/officeDocument/2006/relationships/slideMaster" Target="slideMasters/slideMaster1.xml"/><Relationship Id="rId11" Type="http://schemas.openxmlformats.org/officeDocument/2006/relationships/font" Target="fonts/font11.fntdata"/><Relationship Id="rId6" Type="http://schemas.openxmlformats.org/officeDocument/2006/relationships/font" Target="fonts/font6.fntdata"/><Relationship Id="rId24" Type="http://schemas.openxmlformats.org/officeDocument/2006/relationships/customXml" Target="../customXml/item1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5" Type="http://schemas.openxmlformats.org/officeDocument/2006/relationships/tableStyles" Target="tableStyles.xml"/><Relationship Id="rId10" Type="http://schemas.openxmlformats.org/officeDocument/2006/relationships/font" Target="fonts/font10.fntdata"/><Relationship Id="rId19" Type="http://schemas.openxmlformats.org/officeDocument/2006/relationships/slide" Target="slides/slide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4" Type="http://schemas.openxmlformats.org/officeDocument/2006/relationships/theme" Target="theme/theme1.xml"/><Relationship Id="rId9" Type="http://schemas.openxmlformats.org/officeDocument/2006/relationships/font" Target="fonts/font9.fntdata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jpeg" Type="http://schemas.openxmlformats.org/officeDocument/2006/relationships/image"/><Relationship Id="rId3" Target="../media/image18.png" Type="http://schemas.openxmlformats.org/officeDocument/2006/relationships/image"/><Relationship Id="rId4" Target="../media/image19.svg" Type="http://schemas.openxmlformats.org/officeDocument/2006/relationships/image"/><Relationship Id="rId5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8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Relationship Id="rId3" Target="../media/image10.jpeg" Type="http://schemas.openxmlformats.org/officeDocument/2006/relationships/image"/><Relationship Id="rId4" Target="../media/image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Relationship Id="rId3" Target="../media/image3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Relationship Id="rId3" Target="../media/image3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Relationship Id="rId3" Target="../media/image14.jpeg" Type="http://schemas.openxmlformats.org/officeDocument/2006/relationships/image"/><Relationship Id="rId4" Target="../media/image3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jpeg" Type="http://schemas.openxmlformats.org/officeDocument/2006/relationships/image"/><Relationship Id="rId3" Target="../media/image3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6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F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271943" y="2060365"/>
            <a:ext cx="2706205" cy="6547271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864454" y="552218"/>
            <a:ext cx="11134375" cy="9182565"/>
            <a:chOff x="0" y="0"/>
            <a:chExt cx="14845834" cy="12243420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1707554"/>
              <a:ext cx="14845834" cy="14376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8478"/>
                </a:lnSpc>
              </a:pPr>
              <a:r>
                <a:rPr lang="en-US" sz="7125">
                  <a:solidFill>
                    <a:srgbClr val="273755"/>
                  </a:solidFill>
                  <a:latin typeface="Open Sans Bold"/>
                </a:rPr>
                <a:t>Clonagem no Século XXI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-57150"/>
              <a:ext cx="13315758" cy="6667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pc="63" sz="3000">
                  <a:solidFill>
                    <a:srgbClr val="273755"/>
                  </a:solidFill>
                  <a:latin typeface="Open Sans Bold"/>
                </a:rPr>
                <a:t>PRÓS &amp; CONTRAS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5677096"/>
              <a:ext cx="11974464" cy="65663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799">
                  <a:solidFill>
                    <a:srgbClr val="273755"/>
                  </a:solidFill>
                  <a:latin typeface="Open Sans Italics"/>
                </a:rPr>
                <a:t>Realizado por</a:t>
              </a:r>
              <a:r>
                <a:rPr lang="en-US" sz="2799">
                  <a:solidFill>
                    <a:srgbClr val="273755"/>
                  </a:solidFill>
                  <a:latin typeface="Open Sans"/>
                </a:rPr>
                <a:t>:</a:t>
              </a:r>
            </a:p>
            <a:p>
              <a:pPr>
                <a:lnSpc>
                  <a:spcPts val="3919"/>
                </a:lnSpc>
              </a:pPr>
              <a:r>
                <a:rPr lang="en-US" sz="2799">
                  <a:solidFill>
                    <a:srgbClr val="273755"/>
                  </a:solidFill>
                  <a:latin typeface="Open Sans"/>
                </a:rPr>
                <a:t>                          Rui Carvalho</a:t>
              </a:r>
            </a:p>
            <a:p>
              <a:pPr>
                <a:lnSpc>
                  <a:spcPts val="3919"/>
                </a:lnSpc>
              </a:pPr>
              <a:r>
                <a:rPr lang="en-US" sz="2799">
                  <a:solidFill>
                    <a:srgbClr val="273755"/>
                  </a:solidFill>
                  <a:latin typeface="Open Sans"/>
                </a:rPr>
                <a:t>                          João Veríssimo</a:t>
              </a:r>
            </a:p>
            <a:p>
              <a:pPr>
                <a:lnSpc>
                  <a:spcPts val="3919"/>
                </a:lnSpc>
              </a:pPr>
              <a:r>
                <a:rPr lang="en-US" sz="2799">
                  <a:solidFill>
                    <a:srgbClr val="273755"/>
                  </a:solidFill>
                  <a:latin typeface="Open Sans"/>
                </a:rPr>
                <a:t>                          João Lino</a:t>
              </a:r>
            </a:p>
            <a:p>
              <a:pPr>
                <a:lnSpc>
                  <a:spcPts val="3919"/>
                </a:lnSpc>
              </a:pPr>
            </a:p>
            <a:p>
              <a:pPr>
                <a:lnSpc>
                  <a:spcPts val="3919"/>
                </a:lnSpc>
              </a:pPr>
              <a:r>
                <a:rPr lang="en-US" sz="2799">
                  <a:solidFill>
                    <a:srgbClr val="273755"/>
                  </a:solidFill>
                  <a:latin typeface="Open Sans Italics"/>
                </a:rPr>
                <a:t>Formador:</a:t>
              </a:r>
            </a:p>
            <a:p>
              <a:pPr>
                <a:lnSpc>
                  <a:spcPts val="3919"/>
                </a:lnSpc>
              </a:pPr>
              <a:r>
                <a:rPr lang="en-US" sz="2799">
                  <a:solidFill>
                    <a:srgbClr val="273755"/>
                  </a:solidFill>
                  <a:latin typeface="Open Sans Italics"/>
                </a:rPr>
                <a:t>                  </a:t>
              </a:r>
              <a:r>
                <a:rPr lang="en-US" sz="2799">
                  <a:solidFill>
                    <a:srgbClr val="273755"/>
                  </a:solidFill>
                  <a:latin typeface="Open Sans"/>
                </a:rPr>
                <a:t>Luís Miguel Melícias Gaiolas da Silva</a:t>
              </a:r>
            </a:p>
            <a:p>
              <a:pPr>
                <a:lnSpc>
                  <a:spcPts val="3919"/>
                </a:lnSpc>
              </a:pPr>
            </a:p>
            <a:p>
              <a:pPr>
                <a:lnSpc>
                  <a:spcPts val="3919"/>
                </a:lnSpc>
              </a:pPr>
              <a:r>
                <a:rPr lang="en-US" sz="2799">
                  <a:solidFill>
                    <a:srgbClr val="273755"/>
                  </a:solidFill>
                  <a:latin typeface="Open Sans Italics"/>
                </a:rPr>
                <a:t>UFCD</a:t>
              </a:r>
              <a:r>
                <a:rPr lang="en-US" sz="2799">
                  <a:solidFill>
                    <a:srgbClr val="273755"/>
                  </a:solidFill>
                  <a:latin typeface="Open Sans"/>
                </a:rPr>
                <a:t>:                </a:t>
              </a:r>
            </a:p>
            <a:p>
              <a:pPr algn="l">
                <a:lnSpc>
                  <a:spcPts val="3919"/>
                </a:lnSpc>
              </a:pPr>
              <a:r>
                <a:rPr lang="en-US" sz="2800">
                  <a:solidFill>
                    <a:srgbClr val="273755"/>
                  </a:solidFill>
                  <a:latin typeface="Open Sans"/>
                </a:rPr>
                <a:t>           STC-7</a:t>
              </a:r>
            </a:p>
          </p:txBody>
        </p:sp>
        <p:sp>
          <p:nvSpPr>
            <p:cNvPr name="AutoShape 7" id="7"/>
            <p:cNvSpPr/>
            <p:nvPr/>
          </p:nvSpPr>
          <p:spPr>
            <a:xfrm rot="0">
              <a:off x="0" y="4550813"/>
              <a:ext cx="5448828" cy="244551"/>
            </a:xfrm>
            <a:prstGeom prst="rect">
              <a:avLst/>
            </a:prstGeom>
            <a:solidFill>
              <a:srgbClr val="70422A"/>
            </a:solidFill>
          </p:spPr>
        </p:sp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998829" y="2060365"/>
            <a:ext cx="2706205" cy="6547271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6879888" y="0"/>
            <a:ext cx="1098260" cy="10982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7865" r="0" b="78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3076659" y="2320791"/>
            <a:ext cx="12630444" cy="5645418"/>
            <a:chOff x="0" y="0"/>
            <a:chExt cx="16840592" cy="7527224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1155211"/>
              <a:ext cx="16840592" cy="63720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764"/>
                </a:lnSpc>
              </a:pPr>
              <a:r>
                <a:rPr lang="en-US" sz="1974">
                  <a:solidFill>
                    <a:srgbClr val="273755"/>
                  </a:solidFill>
                  <a:latin typeface="Open Sans"/>
                </a:rPr>
                <a:t>Achamos que a clonagem nos dias de hoje está a ser cada vez mais usada e explorada tanto para fins científicos como para fins de consumo (alimentação).</a:t>
              </a:r>
            </a:p>
            <a:p>
              <a:pPr>
                <a:lnSpc>
                  <a:spcPts val="2764"/>
                </a:lnSpc>
              </a:pPr>
            </a:p>
            <a:p>
              <a:pPr>
                <a:lnSpc>
                  <a:spcPts val="2764"/>
                </a:lnSpc>
              </a:pPr>
              <a:r>
                <a:rPr lang="en-US" sz="1974">
                  <a:solidFill>
                    <a:srgbClr val="273755"/>
                  </a:solidFill>
                  <a:latin typeface="Open Sans"/>
                </a:rPr>
                <a:t>Na nossa opinião a clonagem pode ser benéfica para fins científicos nomeadamente, para transplantes de órgãos ou possíveis eliminações de doenças genéticas.  Até sendo possível eliminar células geradoras das doenças degenerativas como por exemplo a doença do Alzheimer , havendo a possibilidade de deixar de existir varias doenças hereditárias.</a:t>
              </a:r>
            </a:p>
            <a:p>
              <a:pPr>
                <a:lnSpc>
                  <a:spcPts val="2764"/>
                </a:lnSpc>
              </a:pPr>
            </a:p>
            <a:p>
              <a:pPr>
                <a:lnSpc>
                  <a:spcPts val="2764"/>
                </a:lnSpc>
              </a:pPr>
              <a:r>
                <a:rPr lang="en-US" sz="1974">
                  <a:solidFill>
                    <a:srgbClr val="273755"/>
                  </a:solidFill>
                  <a:latin typeface="Open Sans"/>
                </a:rPr>
                <a:t>Em termos de consumo alimentar segundo o estudo da FDA americana , tanto o leite como a carne de vaca, porco e de carneiro é perfeitamente segura de ser replicada de um clone para as suas futuras gerações, e estas serem criadas de forma natural devido a ficarem sem muitas das doenças degenerativas que o animal original tinha.</a:t>
              </a:r>
            </a:p>
            <a:p>
              <a:pPr>
                <a:lnSpc>
                  <a:spcPts val="2764"/>
                </a:lnSpc>
              </a:pPr>
            </a:p>
            <a:p>
              <a:pPr>
                <a:lnSpc>
                  <a:spcPts val="2765"/>
                </a:lnSpc>
              </a:pPr>
            </a:p>
          </p:txBody>
        </p:sp>
        <p:sp>
          <p:nvSpPr>
            <p:cNvPr name="AutoShape 5" id="5"/>
            <p:cNvSpPr/>
            <p:nvPr/>
          </p:nvSpPr>
          <p:spPr>
            <a:xfrm rot="0">
              <a:off x="5695882" y="0"/>
              <a:ext cx="5448828" cy="244551"/>
            </a:xfrm>
            <a:prstGeom prst="rect">
              <a:avLst/>
            </a:prstGeom>
            <a:solidFill>
              <a:srgbClr val="70422A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-401259" y="9250390"/>
            <a:ext cx="18983804" cy="1395183"/>
            <a:chOff x="0" y="0"/>
            <a:chExt cx="25311739" cy="1860244"/>
          </a:xfrm>
        </p:grpSpPr>
        <p:sp>
          <p:nvSpPr>
            <p:cNvPr name="AutoShape 7" id="7"/>
            <p:cNvSpPr/>
            <p:nvPr/>
          </p:nvSpPr>
          <p:spPr>
            <a:xfrm rot="0">
              <a:off x="0" y="0"/>
              <a:ext cx="25311739" cy="1860244"/>
            </a:xfrm>
            <a:prstGeom prst="rect">
              <a:avLst/>
            </a:prstGeom>
            <a:solidFill>
              <a:srgbClr val="CF8D59"/>
            </a:solidFill>
          </p:spPr>
        </p:sp>
        <p:sp>
          <p:nvSpPr>
            <p:cNvPr name="TextBox 8" id="8"/>
            <p:cNvSpPr txBox="true"/>
            <p:nvPr/>
          </p:nvSpPr>
          <p:spPr>
            <a:xfrm rot="0">
              <a:off x="5787539" y="440635"/>
              <a:ext cx="17978868" cy="3867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2520"/>
                </a:lnSpc>
              </a:pPr>
              <a:r>
                <a:rPr lang="en-US" sz="1800">
                  <a:solidFill>
                    <a:srgbClr val="F9FCFF"/>
                  </a:solidFill>
                  <a:latin typeface="Open Sans"/>
                </a:rPr>
                <a:t>Clonagem no século XXI</a:t>
              </a:r>
            </a:p>
          </p:txBody>
        </p:sp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543905" y="1429802"/>
            <a:ext cx="1330107" cy="1037484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717225" y="1429802"/>
            <a:ext cx="1330107" cy="1037484"/>
          </a:xfrm>
          <a:prstGeom prst="rect">
            <a:avLst/>
          </a:prstGeom>
        </p:spPr>
      </p:pic>
      <p:grpSp>
        <p:nvGrpSpPr>
          <p:cNvPr name="Group 11" id="11"/>
          <p:cNvGrpSpPr/>
          <p:nvPr/>
        </p:nvGrpSpPr>
        <p:grpSpPr>
          <a:xfrm rot="0">
            <a:off x="6046421" y="274220"/>
            <a:ext cx="6195157" cy="1508959"/>
            <a:chOff x="0" y="0"/>
            <a:chExt cx="8260210" cy="2011946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-66675"/>
              <a:ext cx="8260210" cy="7405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694"/>
                </a:lnSpc>
              </a:pPr>
              <a:r>
                <a:rPr lang="en-US" sz="3353">
                  <a:solidFill>
                    <a:srgbClr val="273755"/>
                  </a:solidFill>
                  <a:latin typeface="Open Sans Bold Italics"/>
                </a:rPr>
                <a:t>CONCLUSÃO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1594520"/>
              <a:ext cx="7687635" cy="41742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629"/>
                </a:lnSpc>
              </a:pPr>
            </a:p>
          </p:txBody>
        </p:sp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16879888" y="0"/>
            <a:ext cx="1098260" cy="1098260"/>
          </a:xfrm>
          <a:prstGeom prst="rect">
            <a:avLst/>
          </a:prstGeom>
        </p:spPr>
      </p:pic>
      <p:sp>
        <p:nvSpPr>
          <p:cNvPr name="TextBox 15" id="15"/>
          <p:cNvSpPr txBox="true"/>
          <p:nvPr/>
        </p:nvSpPr>
        <p:spPr>
          <a:xfrm rot="0">
            <a:off x="1839277" y="8717654"/>
            <a:ext cx="9526969" cy="5406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65"/>
              </a:lnSpc>
            </a:pPr>
            <a:r>
              <a:rPr lang="en-US" u="sng" sz="1689">
                <a:solidFill>
                  <a:srgbClr val="273755"/>
                </a:solidFill>
                <a:latin typeface="Open Sans Bold"/>
              </a:rPr>
              <a:t>https://www.fda.gov/animal-veterinary/safety-health/animal-cloning</a:t>
            </a:r>
          </a:p>
          <a:p>
            <a:pPr algn="ctr">
              <a:lnSpc>
                <a:spcPts val="2085"/>
              </a:lnSpc>
            </a:pP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F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923925"/>
            <a:ext cx="10773632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CF8D59"/>
                </a:solidFill>
                <a:latin typeface="Open Sans Bold"/>
              </a:rPr>
              <a:t>Discussão de hoje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028700" y="2565852"/>
            <a:ext cx="8511309" cy="5155295"/>
            <a:chOff x="0" y="0"/>
            <a:chExt cx="11348412" cy="6873727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2502810"/>
              <a:ext cx="11348412" cy="43709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674682" indent="-337341" lvl="1">
                <a:lnSpc>
                  <a:spcPts val="4374"/>
                </a:lnSpc>
                <a:buFont typeface="Arial"/>
                <a:buChar char="•"/>
              </a:pPr>
              <a:r>
                <a:rPr lang="en-US" sz="3124">
                  <a:solidFill>
                    <a:srgbClr val="273755"/>
                  </a:solidFill>
                  <a:latin typeface="Open Sans"/>
                </a:rPr>
                <a:t>Noção de Clonagem</a:t>
              </a:r>
            </a:p>
            <a:p>
              <a:pPr marL="674682" indent="-337341" lvl="1">
                <a:lnSpc>
                  <a:spcPts val="4374"/>
                </a:lnSpc>
                <a:buFont typeface="Arial"/>
                <a:buChar char="•"/>
              </a:pPr>
              <a:r>
                <a:rPr lang="en-US" sz="3124">
                  <a:solidFill>
                    <a:srgbClr val="273755"/>
                  </a:solidFill>
                  <a:latin typeface="Open Sans"/>
                </a:rPr>
                <a:t>Variantes da Clonagem</a:t>
              </a:r>
            </a:p>
            <a:p>
              <a:pPr marL="674682" indent="-337341" lvl="1">
                <a:lnSpc>
                  <a:spcPts val="4374"/>
                </a:lnSpc>
                <a:buFont typeface="Arial"/>
                <a:buChar char="•"/>
              </a:pPr>
              <a:r>
                <a:rPr lang="en-US" sz="3124">
                  <a:solidFill>
                    <a:srgbClr val="273755"/>
                  </a:solidFill>
                  <a:latin typeface="Open Sans"/>
                </a:rPr>
                <a:t>Prós e Contras (ponto vista técnico)</a:t>
              </a:r>
            </a:p>
            <a:p>
              <a:pPr marL="674682" indent="-337341" lvl="1">
                <a:lnSpc>
                  <a:spcPts val="4374"/>
                </a:lnSpc>
                <a:buFont typeface="Arial"/>
                <a:buChar char="•"/>
              </a:pPr>
              <a:r>
                <a:rPr lang="en-US" sz="3124">
                  <a:solidFill>
                    <a:srgbClr val="273755"/>
                  </a:solidFill>
                  <a:latin typeface="Open Sans"/>
                </a:rPr>
                <a:t>Prós e Contras a nível Ético e Moral (Debate)</a:t>
              </a:r>
            </a:p>
            <a:p>
              <a:pPr algn="l" marL="674683" indent="-337342" lvl="1">
                <a:lnSpc>
                  <a:spcPts val="4374"/>
                </a:lnSpc>
                <a:buFont typeface="Arial"/>
                <a:buChar char="•"/>
              </a:pPr>
              <a:r>
                <a:rPr lang="en-US" sz="3124">
                  <a:solidFill>
                    <a:srgbClr val="273755"/>
                  </a:solidFill>
                  <a:latin typeface="Open Sans"/>
                </a:rPr>
                <a:t>Conclusão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-63500"/>
              <a:ext cx="11348412" cy="7044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480"/>
                </a:lnSpc>
              </a:pPr>
              <a:r>
                <a:rPr lang="en-US" sz="3200">
                  <a:solidFill>
                    <a:srgbClr val="273755"/>
                  </a:solidFill>
                  <a:latin typeface="Open Sans Bold"/>
                </a:rPr>
                <a:t>RESUMO DOS TÓPICOS</a:t>
              </a:r>
            </a:p>
          </p:txBody>
        </p:sp>
        <p:sp>
          <p:nvSpPr>
            <p:cNvPr name="AutoShape 6" id="6"/>
            <p:cNvSpPr/>
            <p:nvPr/>
          </p:nvSpPr>
          <p:spPr>
            <a:xfrm rot="0">
              <a:off x="0" y="1500667"/>
              <a:ext cx="5448828" cy="244551"/>
            </a:xfrm>
            <a:prstGeom prst="rect">
              <a:avLst/>
            </a:prstGeom>
            <a:solidFill>
              <a:srgbClr val="70422A"/>
            </a:solidFill>
          </p:spPr>
        </p:sp>
      </p:grpSp>
      <p:sp>
        <p:nvSpPr>
          <p:cNvPr name="AutoShape 7" id="7"/>
          <p:cNvSpPr/>
          <p:nvPr/>
        </p:nvSpPr>
        <p:spPr>
          <a:xfrm rot="0">
            <a:off x="-401259" y="9245628"/>
            <a:ext cx="18983804" cy="1399946"/>
          </a:xfrm>
          <a:prstGeom prst="rect">
            <a:avLst/>
          </a:prstGeom>
          <a:solidFill>
            <a:srgbClr val="CF8D59"/>
          </a:solidFill>
        </p:spPr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368114" y="1028700"/>
            <a:ext cx="891186" cy="2156095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290238" y="1028700"/>
            <a:ext cx="891186" cy="2156095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290238" y="4154791"/>
            <a:ext cx="946600" cy="2088087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312700" y="4154791"/>
            <a:ext cx="946600" cy="2088087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16879888" y="0"/>
            <a:ext cx="1098260" cy="1098260"/>
          </a:xfrm>
          <a:prstGeom prst="rect">
            <a:avLst/>
          </a:prstGeom>
        </p:spPr>
      </p:pic>
      <p:grpSp>
        <p:nvGrpSpPr>
          <p:cNvPr name="Group 13" id="13"/>
          <p:cNvGrpSpPr/>
          <p:nvPr/>
        </p:nvGrpSpPr>
        <p:grpSpPr>
          <a:xfrm rot="0">
            <a:off x="-347902" y="9358838"/>
            <a:ext cx="18983804" cy="1395183"/>
            <a:chOff x="0" y="0"/>
            <a:chExt cx="25311739" cy="1860244"/>
          </a:xfrm>
        </p:grpSpPr>
        <p:sp>
          <p:nvSpPr>
            <p:cNvPr name="AutoShape 14" id="14"/>
            <p:cNvSpPr/>
            <p:nvPr/>
          </p:nvSpPr>
          <p:spPr>
            <a:xfrm rot="0">
              <a:off x="0" y="0"/>
              <a:ext cx="25311739" cy="1860244"/>
            </a:xfrm>
            <a:prstGeom prst="rect">
              <a:avLst/>
            </a:prstGeom>
            <a:solidFill>
              <a:srgbClr val="CF8D59"/>
            </a:solidFill>
          </p:spPr>
        </p:sp>
        <p:sp>
          <p:nvSpPr>
            <p:cNvPr name="TextBox 15" id="15"/>
            <p:cNvSpPr txBox="true"/>
            <p:nvPr/>
          </p:nvSpPr>
          <p:spPr>
            <a:xfrm rot="0">
              <a:off x="5787539" y="440635"/>
              <a:ext cx="17978868" cy="3867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2520"/>
                </a:lnSpc>
              </a:pPr>
              <a:r>
                <a:rPr lang="en-US" sz="1800">
                  <a:solidFill>
                    <a:srgbClr val="F9FCFF"/>
                  </a:solidFill>
                  <a:latin typeface="Open Sans"/>
                </a:rPr>
                <a:t>Clonagem no século XXI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F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47902" y="9358838"/>
            <a:ext cx="18983804" cy="1395183"/>
            <a:chOff x="0" y="0"/>
            <a:chExt cx="25311739" cy="1860244"/>
          </a:xfrm>
        </p:grpSpPr>
        <p:sp>
          <p:nvSpPr>
            <p:cNvPr name="AutoShape 3" id="3"/>
            <p:cNvSpPr/>
            <p:nvPr/>
          </p:nvSpPr>
          <p:spPr>
            <a:xfrm rot="0">
              <a:off x="0" y="0"/>
              <a:ext cx="25311739" cy="1860244"/>
            </a:xfrm>
            <a:prstGeom prst="rect">
              <a:avLst/>
            </a:prstGeom>
            <a:solidFill>
              <a:srgbClr val="CF8D59"/>
            </a:solidFill>
          </p:spPr>
        </p:sp>
        <p:sp>
          <p:nvSpPr>
            <p:cNvPr name="TextBox 4" id="4"/>
            <p:cNvSpPr txBox="true"/>
            <p:nvPr/>
          </p:nvSpPr>
          <p:spPr>
            <a:xfrm rot="0">
              <a:off x="5787539" y="440635"/>
              <a:ext cx="17978868" cy="3867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2520"/>
                </a:lnSpc>
              </a:pPr>
              <a:r>
                <a:rPr lang="en-US" sz="1800">
                  <a:solidFill>
                    <a:srgbClr val="F9FCFF"/>
                  </a:solidFill>
                  <a:latin typeface="Open Sans"/>
                </a:rPr>
                <a:t>Clonagem no século XXI</a:t>
              </a:r>
            </a:p>
          </p:txBody>
        </p:sp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6879888" y="0"/>
            <a:ext cx="1098260" cy="109826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 rot="0">
            <a:off x="1028700" y="1028700"/>
            <a:ext cx="6739868" cy="2473046"/>
            <a:chOff x="0" y="0"/>
            <a:chExt cx="8986490" cy="3297394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-85725"/>
              <a:ext cx="8986490" cy="8358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215"/>
                </a:lnSpc>
              </a:pPr>
              <a:r>
                <a:rPr lang="en-US" sz="3725">
                  <a:solidFill>
                    <a:srgbClr val="273755"/>
                  </a:solidFill>
                  <a:latin typeface="Open Sans Bold"/>
                </a:rPr>
                <a:t>Clonagem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2605668"/>
              <a:ext cx="8218154" cy="6980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480"/>
                </a:lnSpc>
              </a:pPr>
              <a:r>
                <a:rPr lang="en-US" sz="3200">
                  <a:solidFill>
                    <a:srgbClr val="273755"/>
                  </a:solidFill>
                  <a:latin typeface="Open Sans Bold"/>
                </a:rPr>
                <a:t>O QUE É ?</a:t>
              </a:r>
            </a:p>
          </p:txBody>
        </p:sp>
        <p:sp>
          <p:nvSpPr>
            <p:cNvPr name="AutoShape 9" id="9"/>
            <p:cNvSpPr/>
            <p:nvPr/>
          </p:nvSpPr>
          <p:spPr>
            <a:xfrm rot="0">
              <a:off x="0" y="1753441"/>
              <a:ext cx="5448828" cy="244551"/>
            </a:xfrm>
            <a:prstGeom prst="rect">
              <a:avLst/>
            </a:prstGeom>
            <a:solidFill>
              <a:srgbClr val="70422A"/>
            </a:solidFill>
          </p:spPr>
        </p:sp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28700" y="4940065"/>
            <a:ext cx="1868849" cy="412246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047322" y="4940065"/>
            <a:ext cx="1868849" cy="412246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8917709" y="5143500"/>
            <a:ext cx="8608382" cy="3443353"/>
          </a:xfrm>
          <a:prstGeom prst="rect">
            <a:avLst/>
          </a:prstGeom>
        </p:spPr>
      </p:pic>
      <p:sp>
        <p:nvSpPr>
          <p:cNvPr name="TextBox 13" id="13"/>
          <p:cNvSpPr txBox="true"/>
          <p:nvPr/>
        </p:nvSpPr>
        <p:spPr>
          <a:xfrm rot="0">
            <a:off x="8917709" y="2631478"/>
            <a:ext cx="8511309" cy="1702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64"/>
              </a:lnSpc>
            </a:pPr>
            <a:r>
              <a:rPr lang="en-US" sz="1974">
                <a:solidFill>
                  <a:srgbClr val="273755"/>
                </a:solidFill>
                <a:latin typeface="Open Sans"/>
              </a:rPr>
              <a:t>A clonagem é o processo utilizado para criar uma réplica geneticamente exata de uma célula, tecido ou organismo. </a:t>
            </a:r>
          </a:p>
          <a:p>
            <a:pPr>
              <a:lnSpc>
                <a:spcPts val="2764"/>
              </a:lnSpc>
            </a:pPr>
            <a:r>
              <a:rPr lang="en-US" sz="1974">
                <a:solidFill>
                  <a:srgbClr val="273755"/>
                </a:solidFill>
                <a:latin typeface="Open Sans"/>
              </a:rPr>
              <a:t>O resultado da clonagem, que tem a mesma composição genética do original, é chamado de clone.</a:t>
            </a:r>
          </a:p>
          <a:p>
            <a:pPr algn="l">
              <a:lnSpc>
                <a:spcPts val="2764"/>
              </a:lnSpc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F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6739868" cy="3039783"/>
            <a:chOff x="0" y="0"/>
            <a:chExt cx="8986490" cy="4053044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-104775"/>
              <a:ext cx="8986490" cy="11165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7000"/>
                </a:lnSpc>
              </a:pPr>
              <a:r>
                <a:rPr lang="en-US" sz="5000">
                  <a:solidFill>
                    <a:srgbClr val="273755"/>
                  </a:solidFill>
                  <a:latin typeface="Open Sans Bold"/>
                </a:rPr>
                <a:t>Clonagem Natural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2612018"/>
              <a:ext cx="8218154" cy="14473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480"/>
                </a:lnSpc>
              </a:pPr>
              <a:r>
                <a:rPr lang="en-US" sz="3200">
                  <a:solidFill>
                    <a:srgbClr val="273755"/>
                  </a:solidFill>
                  <a:latin typeface="Open Sans Bold"/>
                </a:rPr>
                <a:t>EXISTEM DIFERENTES TIPOS DE CLONAGEM</a:t>
              </a:r>
            </a:p>
          </p:txBody>
        </p:sp>
        <p:sp>
          <p:nvSpPr>
            <p:cNvPr name="AutoShape 5" id="5"/>
            <p:cNvSpPr/>
            <p:nvPr/>
          </p:nvSpPr>
          <p:spPr>
            <a:xfrm rot="0">
              <a:off x="0" y="1658191"/>
              <a:ext cx="5448828" cy="244551"/>
            </a:xfrm>
            <a:prstGeom prst="rect">
              <a:avLst/>
            </a:prstGeom>
            <a:solidFill>
              <a:srgbClr val="70422A"/>
            </a:solidFill>
          </p:spPr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8747991" y="4068483"/>
            <a:ext cx="8762374" cy="5632954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 rot="0">
            <a:off x="-347902" y="9358838"/>
            <a:ext cx="18983804" cy="1395183"/>
            <a:chOff x="0" y="0"/>
            <a:chExt cx="25311739" cy="1860244"/>
          </a:xfrm>
        </p:grpSpPr>
        <p:sp>
          <p:nvSpPr>
            <p:cNvPr name="AutoShape 8" id="8"/>
            <p:cNvSpPr/>
            <p:nvPr/>
          </p:nvSpPr>
          <p:spPr>
            <a:xfrm rot="0">
              <a:off x="0" y="0"/>
              <a:ext cx="25311739" cy="1860244"/>
            </a:xfrm>
            <a:prstGeom prst="rect">
              <a:avLst/>
            </a:prstGeom>
            <a:solidFill>
              <a:srgbClr val="CF8D59"/>
            </a:solidFill>
          </p:spPr>
        </p:sp>
        <p:sp>
          <p:nvSpPr>
            <p:cNvPr name="TextBox 9" id="9"/>
            <p:cNvSpPr txBox="true"/>
            <p:nvPr/>
          </p:nvSpPr>
          <p:spPr>
            <a:xfrm rot="0">
              <a:off x="5787539" y="440635"/>
              <a:ext cx="17978868" cy="3867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2520"/>
                </a:lnSpc>
              </a:pPr>
              <a:r>
                <a:rPr lang="en-US" sz="1800">
                  <a:solidFill>
                    <a:srgbClr val="F9FCFF"/>
                  </a:solidFill>
                  <a:latin typeface="Open Sans"/>
                </a:rPr>
                <a:t>Clonagem no século XXI</a:t>
              </a:r>
            </a:p>
          </p:txBody>
        </p:sp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028700" y="4993504"/>
            <a:ext cx="6233412" cy="4171841"/>
          </a:xfrm>
          <a:prstGeom prst="rect">
            <a:avLst/>
          </a:prstGeom>
        </p:spPr>
      </p:pic>
      <p:sp>
        <p:nvSpPr>
          <p:cNvPr name="TextBox 11" id="11"/>
          <p:cNvSpPr txBox="true"/>
          <p:nvPr/>
        </p:nvSpPr>
        <p:spPr>
          <a:xfrm rot="0">
            <a:off x="8747991" y="1842691"/>
            <a:ext cx="8511309" cy="1153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200">
                <a:solidFill>
                  <a:srgbClr val="273755"/>
                </a:solidFill>
                <a:latin typeface="Open Sans"/>
              </a:rPr>
              <a:t>É o processo de </a:t>
            </a:r>
            <a:r>
              <a:rPr lang="en-US" sz="2200">
                <a:solidFill>
                  <a:srgbClr val="273755"/>
                </a:solidFill>
                <a:latin typeface="Arimo"/>
              </a:rPr>
              <a:t>reprodução assexuada</a:t>
            </a:r>
            <a:r>
              <a:rPr lang="en-US" sz="2200">
                <a:solidFill>
                  <a:srgbClr val="273755"/>
                </a:solidFill>
                <a:latin typeface="Arimo"/>
              </a:rPr>
              <a:t> de </a:t>
            </a:r>
            <a:r>
              <a:rPr lang="en-US" sz="2200">
                <a:solidFill>
                  <a:srgbClr val="273755"/>
                </a:solidFill>
                <a:latin typeface="Arimo"/>
              </a:rPr>
              <a:t>bactérias</a:t>
            </a:r>
            <a:r>
              <a:rPr lang="en-US" sz="2200">
                <a:solidFill>
                  <a:srgbClr val="273755"/>
                </a:solidFill>
                <a:latin typeface="Arimo"/>
              </a:rPr>
              <a:t> e alguns </a:t>
            </a:r>
            <a:r>
              <a:rPr lang="en-US" sz="2200">
                <a:solidFill>
                  <a:srgbClr val="273755"/>
                </a:solidFill>
                <a:latin typeface="Arimo"/>
              </a:rPr>
              <a:t>fungos</a:t>
            </a:r>
            <a:r>
              <a:rPr lang="en-US" sz="2200">
                <a:solidFill>
                  <a:srgbClr val="273755"/>
                </a:solidFill>
                <a:latin typeface="Arimo"/>
              </a:rPr>
              <a:t>, plantas e algas gerando populações de indivíduos geneticamente idênticos.</a:t>
            </a:r>
          </a:p>
        </p:txBody>
      </p:sp>
      <p:pic>
        <p:nvPicPr>
          <p:cNvPr name="Picture 12" id="12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6879888" y="0"/>
            <a:ext cx="1098260" cy="10982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F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6739868" cy="2477808"/>
            <a:chOff x="0" y="0"/>
            <a:chExt cx="8986490" cy="3303744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-104775"/>
              <a:ext cx="8986490" cy="11165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7000"/>
                </a:lnSpc>
              </a:pPr>
              <a:r>
                <a:rPr lang="en-US" sz="5000">
                  <a:solidFill>
                    <a:srgbClr val="273755"/>
                  </a:solidFill>
                  <a:latin typeface="Open Sans Bold"/>
                </a:rPr>
                <a:t>Clonagem de Genes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2612018"/>
              <a:ext cx="8218154" cy="6980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480"/>
                </a:lnSpc>
              </a:pPr>
            </a:p>
          </p:txBody>
        </p:sp>
        <p:sp>
          <p:nvSpPr>
            <p:cNvPr name="AutoShape 5" id="5"/>
            <p:cNvSpPr/>
            <p:nvPr/>
          </p:nvSpPr>
          <p:spPr>
            <a:xfrm rot="0">
              <a:off x="0" y="1658191"/>
              <a:ext cx="5448828" cy="244551"/>
            </a:xfrm>
            <a:prstGeom prst="rect">
              <a:avLst/>
            </a:prstGeom>
            <a:solidFill>
              <a:srgbClr val="70422A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-347902" y="9358838"/>
            <a:ext cx="18983804" cy="1395183"/>
            <a:chOff x="0" y="0"/>
            <a:chExt cx="25311739" cy="1860244"/>
          </a:xfrm>
        </p:grpSpPr>
        <p:sp>
          <p:nvSpPr>
            <p:cNvPr name="AutoShape 7" id="7"/>
            <p:cNvSpPr/>
            <p:nvPr/>
          </p:nvSpPr>
          <p:spPr>
            <a:xfrm rot="0">
              <a:off x="0" y="0"/>
              <a:ext cx="25311739" cy="1860244"/>
            </a:xfrm>
            <a:prstGeom prst="rect">
              <a:avLst/>
            </a:prstGeom>
            <a:solidFill>
              <a:srgbClr val="CF8D59"/>
            </a:solidFill>
          </p:spPr>
        </p:sp>
        <p:sp>
          <p:nvSpPr>
            <p:cNvPr name="TextBox 8" id="8"/>
            <p:cNvSpPr txBox="true"/>
            <p:nvPr/>
          </p:nvSpPr>
          <p:spPr>
            <a:xfrm rot="0">
              <a:off x="5787539" y="440635"/>
              <a:ext cx="17978868" cy="3867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2520"/>
                </a:lnSpc>
              </a:pPr>
              <a:r>
                <a:rPr lang="en-US" sz="1800">
                  <a:solidFill>
                    <a:srgbClr val="F9FCFF"/>
                  </a:solidFill>
                  <a:latin typeface="Open Sans"/>
                </a:rPr>
                <a:t>Clonagem no século XXI</a:t>
              </a:r>
            </a:p>
          </p:txBody>
        </p:sp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2"/>
          <a:srcRect l="0" t="16519" r="0" b="5599"/>
          <a:stretch>
            <a:fillRect/>
          </a:stretch>
        </p:blipFill>
        <p:spPr>
          <a:xfrm flipH="false" flipV="false" rot="0">
            <a:off x="5024134" y="3583391"/>
            <a:ext cx="12954015" cy="5674909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8747991" y="1842691"/>
            <a:ext cx="8511309" cy="763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200">
                <a:solidFill>
                  <a:srgbClr val="273755"/>
                </a:solidFill>
                <a:latin typeface="Open Sans"/>
              </a:rPr>
              <a:t>É a produção e amplificação de segmentos específicos de </a:t>
            </a:r>
            <a:r>
              <a:rPr lang="en-US" sz="2200">
                <a:solidFill>
                  <a:srgbClr val="273755"/>
                </a:solidFill>
                <a:latin typeface="Arimo"/>
              </a:rPr>
              <a:t>DNA</a:t>
            </a:r>
            <a:r>
              <a:rPr lang="en-US" sz="2200">
                <a:solidFill>
                  <a:srgbClr val="273755"/>
                </a:solidFill>
                <a:latin typeface="Arimo"/>
              </a:rPr>
              <a:t> através de um vetor.</a:t>
            </a:r>
          </a:p>
        </p:txBody>
      </p:sp>
      <p:pic>
        <p:nvPicPr>
          <p:cNvPr name="Picture 11" id="11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6879888" y="0"/>
            <a:ext cx="1098260" cy="10982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F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6739868" cy="3363633"/>
            <a:chOff x="0" y="0"/>
            <a:chExt cx="8986490" cy="4484844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-104775"/>
              <a:ext cx="8986490" cy="22976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7000"/>
                </a:lnSpc>
              </a:pPr>
              <a:r>
                <a:rPr lang="en-US" sz="5000">
                  <a:solidFill>
                    <a:srgbClr val="273755"/>
                  </a:solidFill>
                  <a:latin typeface="Open Sans Bold"/>
                </a:rPr>
                <a:t>Clonagem Reprodutiva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3793118"/>
              <a:ext cx="8218154" cy="6980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480"/>
                </a:lnSpc>
              </a:pPr>
            </a:p>
          </p:txBody>
        </p:sp>
        <p:sp>
          <p:nvSpPr>
            <p:cNvPr name="AutoShape 5" id="5"/>
            <p:cNvSpPr/>
            <p:nvPr/>
          </p:nvSpPr>
          <p:spPr>
            <a:xfrm rot="0">
              <a:off x="0" y="2839291"/>
              <a:ext cx="5448828" cy="244551"/>
            </a:xfrm>
            <a:prstGeom prst="rect">
              <a:avLst/>
            </a:prstGeom>
            <a:solidFill>
              <a:srgbClr val="70422A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-347902" y="9358838"/>
            <a:ext cx="18983804" cy="1395183"/>
            <a:chOff x="0" y="0"/>
            <a:chExt cx="25311739" cy="1860244"/>
          </a:xfrm>
        </p:grpSpPr>
        <p:sp>
          <p:nvSpPr>
            <p:cNvPr name="AutoShape 7" id="7"/>
            <p:cNvSpPr/>
            <p:nvPr/>
          </p:nvSpPr>
          <p:spPr>
            <a:xfrm rot="0">
              <a:off x="0" y="0"/>
              <a:ext cx="25311739" cy="1860244"/>
            </a:xfrm>
            <a:prstGeom prst="rect">
              <a:avLst/>
            </a:prstGeom>
            <a:solidFill>
              <a:srgbClr val="CF8D59"/>
            </a:solidFill>
          </p:spPr>
        </p:sp>
        <p:sp>
          <p:nvSpPr>
            <p:cNvPr name="TextBox 8" id="8"/>
            <p:cNvSpPr txBox="true"/>
            <p:nvPr/>
          </p:nvSpPr>
          <p:spPr>
            <a:xfrm rot="0">
              <a:off x="5787539" y="440635"/>
              <a:ext cx="17978868" cy="3867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2520"/>
                </a:lnSpc>
              </a:pPr>
              <a:r>
                <a:rPr lang="en-US" sz="1800">
                  <a:solidFill>
                    <a:srgbClr val="F9FCFF"/>
                  </a:solidFill>
                  <a:latin typeface="Open Sans"/>
                </a:rPr>
                <a:t>Clonagem no século XXI</a:t>
              </a:r>
            </a:p>
          </p:txBody>
        </p:sp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6221590" y="4797226"/>
            <a:ext cx="11037710" cy="4461074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8747991" y="1842691"/>
            <a:ext cx="8511309" cy="1544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200">
                <a:solidFill>
                  <a:srgbClr val="273755"/>
                </a:solidFill>
                <a:latin typeface="Open Sans"/>
              </a:rPr>
              <a:t>É o processo que consiste na fusão de uma </a:t>
            </a:r>
            <a:r>
              <a:rPr lang="en-US" sz="2200">
                <a:solidFill>
                  <a:srgbClr val="273755"/>
                </a:solidFill>
                <a:latin typeface="Open Sans"/>
              </a:rPr>
              <a:t>célula somática</a:t>
            </a:r>
            <a:r>
              <a:rPr lang="en-US" sz="2200">
                <a:solidFill>
                  <a:srgbClr val="273755"/>
                </a:solidFill>
                <a:latin typeface="Open Sans"/>
              </a:rPr>
              <a:t> ( todas as células do corpo que possuem o conjunto genético completo) que é retirada de um indivíduo animal, com um óvulo ao qual foi previamente retirado o </a:t>
            </a:r>
            <a:r>
              <a:rPr lang="en-US" sz="2200">
                <a:solidFill>
                  <a:srgbClr val="273755"/>
                </a:solidFill>
                <a:latin typeface="Open Sans"/>
              </a:rPr>
              <a:t>núcleo</a:t>
            </a:r>
            <a:r>
              <a:rPr lang="en-US" sz="2200">
                <a:solidFill>
                  <a:srgbClr val="273755"/>
                </a:solidFill>
                <a:latin typeface="Open Sans"/>
              </a:rPr>
              <a:t> original.</a:t>
            </a:r>
          </a:p>
        </p:txBody>
      </p:sp>
      <p:pic>
        <p:nvPicPr>
          <p:cNvPr name="Picture 11" id="11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6879888" y="0"/>
            <a:ext cx="1098260" cy="10982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F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6739868" cy="3363633"/>
            <a:chOff x="0" y="0"/>
            <a:chExt cx="8986490" cy="4484844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-104775"/>
              <a:ext cx="8986490" cy="22976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7000"/>
                </a:lnSpc>
              </a:pPr>
              <a:r>
                <a:rPr lang="en-US" sz="5000">
                  <a:solidFill>
                    <a:srgbClr val="273755"/>
                  </a:solidFill>
                  <a:latin typeface="Open Sans Bold"/>
                </a:rPr>
                <a:t>Clonagem Terapêutica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3793118"/>
              <a:ext cx="8218154" cy="6980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480"/>
                </a:lnSpc>
              </a:pPr>
            </a:p>
          </p:txBody>
        </p:sp>
        <p:sp>
          <p:nvSpPr>
            <p:cNvPr name="AutoShape 5" id="5"/>
            <p:cNvSpPr/>
            <p:nvPr/>
          </p:nvSpPr>
          <p:spPr>
            <a:xfrm rot="0">
              <a:off x="0" y="2839291"/>
              <a:ext cx="5448828" cy="244551"/>
            </a:xfrm>
            <a:prstGeom prst="rect">
              <a:avLst/>
            </a:prstGeom>
            <a:solidFill>
              <a:srgbClr val="70422A"/>
            </a:solidFill>
          </p:spPr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8880626" y="3059271"/>
            <a:ext cx="7825244" cy="6299568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 rot="0">
            <a:off x="-347902" y="9358838"/>
            <a:ext cx="18983804" cy="1395183"/>
            <a:chOff x="0" y="0"/>
            <a:chExt cx="25311739" cy="1860244"/>
          </a:xfrm>
        </p:grpSpPr>
        <p:sp>
          <p:nvSpPr>
            <p:cNvPr name="AutoShape 8" id="8"/>
            <p:cNvSpPr/>
            <p:nvPr/>
          </p:nvSpPr>
          <p:spPr>
            <a:xfrm rot="0">
              <a:off x="0" y="0"/>
              <a:ext cx="25311739" cy="1860244"/>
            </a:xfrm>
            <a:prstGeom prst="rect">
              <a:avLst/>
            </a:prstGeom>
            <a:solidFill>
              <a:srgbClr val="CF8D59"/>
            </a:solidFill>
          </p:spPr>
        </p:sp>
        <p:sp>
          <p:nvSpPr>
            <p:cNvPr name="TextBox 9" id="9"/>
            <p:cNvSpPr txBox="true"/>
            <p:nvPr/>
          </p:nvSpPr>
          <p:spPr>
            <a:xfrm rot="0">
              <a:off x="5787539" y="440635"/>
              <a:ext cx="17978868" cy="3867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2520"/>
                </a:lnSpc>
              </a:pPr>
              <a:r>
                <a:rPr lang="en-US" sz="1800">
                  <a:solidFill>
                    <a:srgbClr val="F9FCFF"/>
                  </a:solidFill>
                  <a:latin typeface="Open Sans"/>
                </a:rPr>
                <a:t>Clonagem no século XXI</a:t>
              </a:r>
            </a:p>
          </p:txBody>
        </p:sp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028700" y="5299070"/>
            <a:ext cx="5278974" cy="3959230"/>
          </a:xfrm>
          <a:prstGeom prst="rect">
            <a:avLst/>
          </a:prstGeom>
        </p:spPr>
      </p:pic>
      <p:sp>
        <p:nvSpPr>
          <p:cNvPr name="TextBox 11" id="11"/>
          <p:cNvSpPr txBox="true"/>
          <p:nvPr/>
        </p:nvSpPr>
        <p:spPr>
          <a:xfrm rot="0">
            <a:off x="8747991" y="1842691"/>
            <a:ext cx="8511309" cy="1153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200">
                <a:solidFill>
                  <a:srgbClr val="273755"/>
                </a:solidFill>
                <a:latin typeface="Open Sans"/>
              </a:rPr>
              <a:t>É o processo que cria as </a:t>
            </a:r>
            <a:r>
              <a:rPr lang="en-US" sz="2200">
                <a:solidFill>
                  <a:srgbClr val="273755"/>
                </a:solidFill>
                <a:latin typeface="Open Sans"/>
              </a:rPr>
              <a:t>células-tronco e</a:t>
            </a:r>
            <a:r>
              <a:rPr lang="en-US" sz="2200">
                <a:solidFill>
                  <a:srgbClr val="273755"/>
                </a:solidFill>
                <a:latin typeface="Open Sans"/>
              </a:rPr>
              <a:t>staminais, que podem ser utilizadas na produção de tecido saudável para substituir tecidos lesionados ou doentes no corpo humano.</a:t>
            </a:r>
            <a:r>
              <a:rPr lang="en-US" sz="2200">
                <a:solidFill>
                  <a:srgbClr val="273755"/>
                </a:solidFill>
                <a:latin typeface="Arimo"/>
              </a:rPr>
              <a:t>.</a:t>
            </a:r>
          </a:p>
        </p:txBody>
      </p:sp>
      <p:pic>
        <p:nvPicPr>
          <p:cNvPr name="Picture 12" id="12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6879888" y="0"/>
            <a:ext cx="1098260" cy="10982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7812" r="0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378012" y="5048298"/>
            <a:ext cx="4925741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>
                <a:solidFill>
                  <a:srgbClr val="273755"/>
                </a:solidFill>
                <a:latin typeface="Open Sans"/>
              </a:rPr>
              <a:t>Contras</a:t>
            </a:r>
          </a:p>
        </p:txBody>
      </p:sp>
      <p:sp>
        <p:nvSpPr>
          <p:cNvPr name="AutoShape 4" id="4"/>
          <p:cNvSpPr/>
          <p:nvPr/>
        </p:nvSpPr>
        <p:spPr>
          <a:xfrm rot="0">
            <a:off x="189414" y="9558835"/>
            <a:ext cx="4086621" cy="183414"/>
          </a:xfrm>
          <a:prstGeom prst="rect">
            <a:avLst/>
          </a:prstGeom>
          <a:solidFill>
            <a:srgbClr val="70422A"/>
          </a:solidFill>
        </p:spPr>
      </p:sp>
      <p:sp>
        <p:nvSpPr>
          <p:cNvPr name="AutoShape 5" id="5"/>
          <p:cNvSpPr/>
          <p:nvPr/>
        </p:nvSpPr>
        <p:spPr>
          <a:xfrm rot="0">
            <a:off x="5939591" y="4819771"/>
            <a:ext cx="5535730" cy="1245723"/>
          </a:xfrm>
          <a:prstGeom prst="rect">
            <a:avLst/>
          </a:prstGeom>
          <a:solidFill>
            <a:srgbClr val="CF8D59"/>
          </a:solidFill>
        </p:spPr>
      </p:sp>
      <p:sp>
        <p:nvSpPr>
          <p:cNvPr name="AutoShape 6" id="6"/>
          <p:cNvSpPr/>
          <p:nvPr/>
        </p:nvSpPr>
        <p:spPr>
          <a:xfrm rot="0">
            <a:off x="11659423" y="4819771"/>
            <a:ext cx="5462457" cy="1245723"/>
          </a:xfrm>
          <a:prstGeom prst="rect">
            <a:avLst/>
          </a:prstGeom>
          <a:solidFill>
            <a:srgbClr val="6DC1B5"/>
          </a:solidFill>
        </p:spPr>
      </p:sp>
      <p:sp>
        <p:nvSpPr>
          <p:cNvPr name="TextBox 7" id="7"/>
          <p:cNvSpPr txBox="true"/>
          <p:nvPr/>
        </p:nvSpPr>
        <p:spPr>
          <a:xfrm rot="0">
            <a:off x="12005116" y="6638370"/>
            <a:ext cx="4507735" cy="1555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66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12005116" y="4854408"/>
            <a:ext cx="4879674" cy="16667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41"/>
              </a:lnSpc>
            </a:pPr>
            <a:r>
              <a:rPr lang="en-US" sz="2029">
                <a:solidFill>
                  <a:srgbClr val="F9FCFF"/>
                </a:solidFill>
                <a:latin typeface="Open Sans Bold"/>
              </a:rPr>
              <a:t>VÁR</a:t>
            </a:r>
            <a:r>
              <a:rPr lang="en-US" sz="2029">
                <a:solidFill>
                  <a:srgbClr val="F9FCFF"/>
                </a:solidFill>
                <a:latin typeface="Open Sans Bold"/>
              </a:rPr>
              <a:t>IOS FETOS MORREM DURANTE A GESTAÇÃO OU LOGO APÓS O NASCIMENTO</a:t>
            </a:r>
          </a:p>
          <a:p>
            <a:pPr algn="l">
              <a:lnSpc>
                <a:spcPts val="2419"/>
              </a:lnSpc>
            </a:pPr>
          </a:p>
          <a:p>
            <a:pPr algn="l">
              <a:lnSpc>
                <a:spcPts val="2419"/>
              </a:lnSpc>
            </a:pPr>
          </a:p>
        </p:txBody>
      </p:sp>
      <p:sp>
        <p:nvSpPr>
          <p:cNvPr name="AutoShape 9" id="9"/>
          <p:cNvSpPr/>
          <p:nvPr/>
        </p:nvSpPr>
        <p:spPr>
          <a:xfrm rot="0">
            <a:off x="11659423" y="6345010"/>
            <a:ext cx="5462457" cy="1245723"/>
          </a:xfrm>
          <a:prstGeom prst="rect">
            <a:avLst/>
          </a:prstGeom>
          <a:solidFill>
            <a:srgbClr val="6DC1B5"/>
          </a:solidFill>
        </p:spPr>
      </p:sp>
      <p:sp>
        <p:nvSpPr>
          <p:cNvPr name="AutoShape 10" id="10"/>
          <p:cNvSpPr/>
          <p:nvPr/>
        </p:nvSpPr>
        <p:spPr>
          <a:xfrm rot="0">
            <a:off x="5939591" y="6345010"/>
            <a:ext cx="5535730" cy="1245723"/>
          </a:xfrm>
          <a:prstGeom prst="rect">
            <a:avLst/>
          </a:prstGeom>
          <a:solidFill>
            <a:srgbClr val="CF8D59"/>
          </a:solidFill>
        </p:spPr>
      </p:sp>
      <p:sp>
        <p:nvSpPr>
          <p:cNvPr name="TextBox 11" id="11"/>
          <p:cNvSpPr txBox="true"/>
          <p:nvPr/>
        </p:nvSpPr>
        <p:spPr>
          <a:xfrm rot="0">
            <a:off x="6357378" y="7934185"/>
            <a:ext cx="4727841" cy="1685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86"/>
              </a:lnSpc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6357378" y="6749948"/>
            <a:ext cx="5117942" cy="1054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9FCFF"/>
                </a:solidFill>
                <a:latin typeface="Open Sans Bold"/>
              </a:rPr>
              <a:t>GRANDE </a:t>
            </a:r>
            <a:r>
              <a:rPr lang="en-US" sz="2000">
                <a:solidFill>
                  <a:srgbClr val="F9FCFF"/>
                </a:solidFill>
                <a:latin typeface="Open Sans Bold"/>
              </a:rPr>
              <a:t>NÚMERO DE ANOMALIAS</a:t>
            </a:r>
          </a:p>
          <a:p>
            <a:pPr algn="l">
              <a:lnSpc>
                <a:spcPts val="2800"/>
              </a:lnSpc>
            </a:pPr>
          </a:p>
          <a:p>
            <a:pPr algn="l">
              <a:lnSpc>
                <a:spcPts val="2800"/>
              </a:lnSpc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12005116" y="8130239"/>
            <a:ext cx="4507735" cy="1555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66"/>
              </a:lnSpc>
            </a:pPr>
          </a:p>
        </p:txBody>
      </p:sp>
      <p:sp>
        <p:nvSpPr>
          <p:cNvPr name="TextBox 14" id="14"/>
          <p:cNvSpPr txBox="true"/>
          <p:nvPr/>
        </p:nvSpPr>
        <p:spPr>
          <a:xfrm rot="0">
            <a:off x="12005116" y="6746308"/>
            <a:ext cx="4879674" cy="12667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39"/>
              </a:lnSpc>
            </a:pPr>
            <a:r>
              <a:rPr lang="en-US" sz="2028">
                <a:solidFill>
                  <a:srgbClr val="F9FCFF"/>
                </a:solidFill>
                <a:latin typeface="Open Sans Bold"/>
              </a:rPr>
              <a:t>ENVELHEC</a:t>
            </a:r>
            <a:r>
              <a:rPr lang="en-US" sz="2028">
                <a:solidFill>
                  <a:srgbClr val="F9FCFF"/>
                </a:solidFill>
                <a:latin typeface="Open Sans Bold"/>
              </a:rPr>
              <a:t>IMENTO PRECOCE</a:t>
            </a:r>
          </a:p>
          <a:p>
            <a:pPr algn="l">
              <a:lnSpc>
                <a:spcPts val="2419"/>
              </a:lnSpc>
            </a:pPr>
          </a:p>
          <a:p>
            <a:pPr algn="l">
              <a:lnSpc>
                <a:spcPts val="2419"/>
              </a:lnSpc>
            </a:pPr>
          </a:p>
          <a:p>
            <a:pPr algn="l">
              <a:lnSpc>
                <a:spcPts val="2419"/>
              </a:lnSpc>
            </a:pPr>
          </a:p>
        </p:txBody>
      </p:sp>
      <p:sp>
        <p:nvSpPr>
          <p:cNvPr name="AutoShape 15" id="15"/>
          <p:cNvSpPr/>
          <p:nvPr/>
        </p:nvSpPr>
        <p:spPr>
          <a:xfrm rot="0">
            <a:off x="5939591" y="7860920"/>
            <a:ext cx="5535730" cy="1245723"/>
          </a:xfrm>
          <a:prstGeom prst="rect">
            <a:avLst/>
          </a:prstGeom>
          <a:solidFill>
            <a:srgbClr val="CF8D59"/>
          </a:solidFill>
        </p:spPr>
      </p:sp>
      <p:sp>
        <p:nvSpPr>
          <p:cNvPr name="TextBox 16" id="16"/>
          <p:cNvSpPr txBox="true"/>
          <p:nvPr/>
        </p:nvSpPr>
        <p:spPr>
          <a:xfrm rot="0">
            <a:off x="6357378" y="9900867"/>
            <a:ext cx="4507735" cy="1555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66"/>
              </a:lnSpc>
            </a:pPr>
          </a:p>
        </p:txBody>
      </p:sp>
      <p:sp>
        <p:nvSpPr>
          <p:cNvPr name="TextBox 17" id="17"/>
          <p:cNvSpPr txBox="true"/>
          <p:nvPr/>
        </p:nvSpPr>
        <p:spPr>
          <a:xfrm rot="0">
            <a:off x="6357378" y="8164511"/>
            <a:ext cx="4879674" cy="16191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39"/>
              </a:lnSpc>
            </a:pPr>
            <a:r>
              <a:rPr lang="en-US" sz="2028">
                <a:solidFill>
                  <a:srgbClr val="F9FCFF"/>
                </a:solidFill>
                <a:latin typeface="Open Sans Bold"/>
              </a:rPr>
              <a:t>LESÕES HEPÁT</a:t>
            </a:r>
            <a:r>
              <a:rPr lang="en-US" sz="2028">
                <a:solidFill>
                  <a:srgbClr val="F9FCFF"/>
                </a:solidFill>
                <a:latin typeface="Open Sans Bold"/>
              </a:rPr>
              <a:t>ICAS, TUMORES, BAIXA IMUNIDADE.</a:t>
            </a:r>
          </a:p>
          <a:p>
            <a:pPr algn="l">
              <a:lnSpc>
                <a:spcPts val="2419"/>
              </a:lnSpc>
            </a:pPr>
          </a:p>
          <a:p>
            <a:pPr algn="l">
              <a:lnSpc>
                <a:spcPts val="2419"/>
              </a:lnSpc>
            </a:pPr>
          </a:p>
          <a:p>
            <a:pPr algn="l">
              <a:lnSpc>
                <a:spcPts val="2419"/>
              </a:lnSpc>
            </a:pPr>
          </a:p>
        </p:txBody>
      </p:sp>
      <p:sp>
        <p:nvSpPr>
          <p:cNvPr name="AutoShape 18" id="18"/>
          <p:cNvSpPr/>
          <p:nvPr/>
        </p:nvSpPr>
        <p:spPr>
          <a:xfrm rot="0">
            <a:off x="11659423" y="7882118"/>
            <a:ext cx="5462457" cy="1203326"/>
          </a:xfrm>
          <a:prstGeom prst="rect">
            <a:avLst/>
          </a:prstGeom>
          <a:solidFill>
            <a:srgbClr val="6DC1B5"/>
          </a:solidFill>
        </p:spPr>
      </p:sp>
      <p:sp>
        <p:nvSpPr>
          <p:cNvPr name="TextBox 19" id="19"/>
          <p:cNvSpPr txBox="true"/>
          <p:nvPr/>
        </p:nvSpPr>
        <p:spPr>
          <a:xfrm rot="0">
            <a:off x="12005116" y="9854452"/>
            <a:ext cx="4507735" cy="1555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66"/>
              </a:lnSpc>
            </a:pPr>
          </a:p>
        </p:txBody>
      </p:sp>
      <p:sp>
        <p:nvSpPr>
          <p:cNvPr name="TextBox 20" id="20"/>
          <p:cNvSpPr txBox="true"/>
          <p:nvPr/>
        </p:nvSpPr>
        <p:spPr>
          <a:xfrm rot="0">
            <a:off x="12005116" y="8118096"/>
            <a:ext cx="4879674" cy="16191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39"/>
              </a:lnSpc>
            </a:pPr>
            <a:r>
              <a:rPr lang="en-US" sz="2028">
                <a:solidFill>
                  <a:srgbClr val="F9FCFF"/>
                </a:solidFill>
                <a:latin typeface="Open Sans Bold"/>
              </a:rPr>
              <a:t>LESÕES HEPÁT</a:t>
            </a:r>
            <a:r>
              <a:rPr lang="en-US" sz="2028">
                <a:solidFill>
                  <a:srgbClr val="F9FCFF"/>
                </a:solidFill>
                <a:latin typeface="Open Sans Bold"/>
              </a:rPr>
              <a:t>ICAS, TUMORES, BAIXA IMUNIDADE.</a:t>
            </a:r>
          </a:p>
          <a:p>
            <a:pPr algn="l">
              <a:lnSpc>
                <a:spcPts val="2419"/>
              </a:lnSpc>
            </a:pPr>
          </a:p>
          <a:p>
            <a:pPr algn="l">
              <a:lnSpc>
                <a:spcPts val="2419"/>
              </a:lnSpc>
            </a:pPr>
          </a:p>
          <a:p>
            <a:pPr algn="l">
              <a:lnSpc>
                <a:spcPts val="2419"/>
              </a:lnSpc>
            </a:pPr>
          </a:p>
        </p:txBody>
      </p:sp>
      <p:sp>
        <p:nvSpPr>
          <p:cNvPr name="TextBox 21" id="21"/>
          <p:cNvSpPr txBox="true"/>
          <p:nvPr/>
        </p:nvSpPr>
        <p:spPr>
          <a:xfrm rot="0">
            <a:off x="6312449" y="6080787"/>
            <a:ext cx="4281242" cy="1707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95"/>
              </a:lnSpc>
            </a:pPr>
          </a:p>
        </p:txBody>
      </p:sp>
      <p:sp>
        <p:nvSpPr>
          <p:cNvPr name="TextBox 22" id="22"/>
          <p:cNvSpPr txBox="true"/>
          <p:nvPr/>
        </p:nvSpPr>
        <p:spPr>
          <a:xfrm rot="0">
            <a:off x="6312449" y="5227727"/>
            <a:ext cx="4634493" cy="701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9FCFF"/>
                </a:solidFill>
                <a:latin typeface="Open Sans Bold"/>
              </a:rPr>
              <a:t>TÉC</a:t>
            </a:r>
            <a:r>
              <a:rPr lang="en-US" sz="2000">
                <a:solidFill>
                  <a:srgbClr val="F9FCFF"/>
                </a:solidFill>
                <a:latin typeface="Open Sans Bold"/>
              </a:rPr>
              <a:t>NICA DE BAIXA EFICIÊNCIA.</a:t>
            </a:r>
          </a:p>
          <a:p>
            <a:pPr algn="l">
              <a:lnSpc>
                <a:spcPts val="2800"/>
              </a:lnSpc>
            </a:pPr>
          </a:p>
        </p:txBody>
      </p:sp>
      <p:pic>
        <p:nvPicPr>
          <p:cNvPr name="Picture 23" id="2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6879888" y="0"/>
            <a:ext cx="1098260" cy="1098260"/>
          </a:xfrm>
          <a:prstGeom prst="rect">
            <a:avLst/>
          </a:prstGeom>
        </p:spPr>
      </p:pic>
      <p:sp>
        <p:nvSpPr>
          <p:cNvPr name="TextBox 24" id="24"/>
          <p:cNvSpPr txBox="true"/>
          <p:nvPr/>
        </p:nvSpPr>
        <p:spPr>
          <a:xfrm rot="0">
            <a:off x="6520360" y="8001736"/>
            <a:ext cx="4421865" cy="1529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42"/>
              </a:lnSpc>
            </a:pPr>
          </a:p>
        </p:txBody>
      </p:sp>
      <p:sp>
        <p:nvSpPr>
          <p:cNvPr name="AutoShape 25" id="25"/>
          <p:cNvSpPr/>
          <p:nvPr/>
        </p:nvSpPr>
        <p:spPr>
          <a:xfrm rot="0">
            <a:off x="5992797" y="549130"/>
            <a:ext cx="5535730" cy="1462619"/>
          </a:xfrm>
          <a:prstGeom prst="rect">
            <a:avLst/>
          </a:prstGeom>
          <a:solidFill>
            <a:srgbClr val="CF8D59"/>
          </a:solidFill>
        </p:spPr>
      </p:sp>
      <p:grpSp>
        <p:nvGrpSpPr>
          <p:cNvPr name="Group 26" id="26"/>
          <p:cNvGrpSpPr/>
          <p:nvPr/>
        </p:nvGrpSpPr>
        <p:grpSpPr>
          <a:xfrm rot="0">
            <a:off x="6111676" y="566363"/>
            <a:ext cx="5297973" cy="2890774"/>
            <a:chOff x="0" y="0"/>
            <a:chExt cx="7063964" cy="3854365"/>
          </a:xfrm>
        </p:grpSpPr>
        <p:sp>
          <p:nvSpPr>
            <p:cNvPr name="TextBox 27" id="27"/>
            <p:cNvSpPr txBox="true"/>
            <p:nvPr/>
          </p:nvSpPr>
          <p:spPr>
            <a:xfrm rot="0">
              <a:off x="0" y="3653298"/>
              <a:ext cx="6525533" cy="2010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266"/>
                </a:lnSpc>
              </a:pPr>
            </a:p>
          </p:txBody>
        </p:sp>
        <p:sp>
          <p:nvSpPr>
            <p:cNvPr name="TextBox 28" id="28"/>
            <p:cNvSpPr txBox="true"/>
            <p:nvPr/>
          </p:nvSpPr>
          <p:spPr>
            <a:xfrm rot="0">
              <a:off x="0" y="-38100"/>
              <a:ext cx="7063964" cy="35287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699"/>
                </a:lnSpc>
              </a:pPr>
              <a:r>
                <a:rPr lang="en-US" sz="1928">
                  <a:solidFill>
                    <a:srgbClr val="F9FCFF"/>
                  </a:solidFill>
                  <a:latin typeface="Open Sans Bold"/>
                </a:rPr>
                <a:t>UTILIZAÇÃO DA TÉCNICA DE CLONAGEM PARA OBTENÇÃO DE </a:t>
              </a:r>
              <a:r>
                <a:rPr lang="en-US" sz="1928">
                  <a:solidFill>
                    <a:srgbClr val="F9FCFF"/>
                  </a:solidFill>
                  <a:latin typeface="Open Sans Bold"/>
                </a:rPr>
                <a:t>CÉLULAS TRONCO A FIM DE RESTAUTAR A FUNÇÃO DE UM ÓRGÃOS OU TECIDO.</a:t>
              </a:r>
            </a:p>
            <a:p>
              <a:pPr algn="l">
                <a:lnSpc>
                  <a:spcPts val="2699"/>
                </a:lnSpc>
              </a:pPr>
            </a:p>
            <a:p>
              <a:pPr algn="l">
                <a:lnSpc>
                  <a:spcPts val="2699"/>
                </a:lnSpc>
              </a:pPr>
            </a:p>
            <a:p>
              <a:pPr algn="l">
                <a:lnSpc>
                  <a:spcPts val="2699"/>
                </a:lnSpc>
              </a:pPr>
            </a:p>
            <a:p>
              <a:pPr algn="l">
                <a:lnSpc>
                  <a:spcPts val="2699"/>
                </a:lnSpc>
              </a:pPr>
            </a:p>
          </p:txBody>
        </p:sp>
      </p:grpSp>
      <p:sp>
        <p:nvSpPr>
          <p:cNvPr name="AutoShape 29" id="29"/>
          <p:cNvSpPr/>
          <p:nvPr/>
        </p:nvSpPr>
        <p:spPr>
          <a:xfrm rot="0">
            <a:off x="11705029" y="549130"/>
            <a:ext cx="5444792" cy="1462619"/>
          </a:xfrm>
          <a:prstGeom prst="rect">
            <a:avLst/>
          </a:prstGeom>
          <a:solidFill>
            <a:srgbClr val="6DC1B5"/>
          </a:solidFill>
        </p:spPr>
      </p:sp>
      <p:sp>
        <p:nvSpPr>
          <p:cNvPr name="AutoShape 30" id="30"/>
          <p:cNvSpPr/>
          <p:nvPr/>
        </p:nvSpPr>
        <p:spPr>
          <a:xfrm rot="0">
            <a:off x="5992797" y="2704099"/>
            <a:ext cx="5535730" cy="1462619"/>
          </a:xfrm>
          <a:prstGeom prst="rect">
            <a:avLst/>
          </a:prstGeom>
          <a:solidFill>
            <a:srgbClr val="CF8D59"/>
          </a:solidFill>
        </p:spPr>
      </p:sp>
      <p:sp>
        <p:nvSpPr>
          <p:cNvPr name="AutoShape 31" id="31"/>
          <p:cNvSpPr/>
          <p:nvPr/>
        </p:nvSpPr>
        <p:spPr>
          <a:xfrm rot="0">
            <a:off x="11705029" y="2704099"/>
            <a:ext cx="5444792" cy="1462619"/>
          </a:xfrm>
          <a:prstGeom prst="rect">
            <a:avLst/>
          </a:prstGeom>
          <a:solidFill>
            <a:srgbClr val="6DC1B5"/>
          </a:solidFill>
        </p:spPr>
      </p:sp>
      <p:grpSp>
        <p:nvGrpSpPr>
          <p:cNvPr name="Group 32" id="32"/>
          <p:cNvGrpSpPr/>
          <p:nvPr/>
        </p:nvGrpSpPr>
        <p:grpSpPr>
          <a:xfrm rot="0">
            <a:off x="11823907" y="741098"/>
            <a:ext cx="5297973" cy="2890774"/>
            <a:chOff x="0" y="0"/>
            <a:chExt cx="7063964" cy="3854365"/>
          </a:xfrm>
        </p:grpSpPr>
        <p:sp>
          <p:nvSpPr>
            <p:cNvPr name="TextBox 33" id="33"/>
            <p:cNvSpPr txBox="true"/>
            <p:nvPr/>
          </p:nvSpPr>
          <p:spPr>
            <a:xfrm rot="0">
              <a:off x="0" y="3653298"/>
              <a:ext cx="6525533" cy="2010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266"/>
                </a:lnSpc>
              </a:pPr>
            </a:p>
          </p:txBody>
        </p:sp>
        <p:sp>
          <p:nvSpPr>
            <p:cNvPr name="TextBox 34" id="34"/>
            <p:cNvSpPr txBox="true"/>
            <p:nvPr/>
          </p:nvSpPr>
          <p:spPr>
            <a:xfrm rot="0">
              <a:off x="0" y="-38100"/>
              <a:ext cx="7063964" cy="35287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699"/>
                </a:lnSpc>
              </a:pPr>
              <a:r>
                <a:rPr lang="en-US" sz="1928">
                  <a:solidFill>
                    <a:srgbClr val="F9FCFF"/>
                  </a:solidFill>
                  <a:latin typeface="Open Sans Bold"/>
                </a:rPr>
                <a:t>AJUDAR CASAIS INFÉRTEIS QUE NÃO PODEM TER FILHOS, MESMO </a:t>
              </a:r>
              <a:r>
                <a:rPr lang="en-US" sz="1928">
                  <a:solidFill>
                    <a:srgbClr val="F9FCFF"/>
                  </a:solidFill>
                  <a:latin typeface="Open Sans Bold"/>
                </a:rPr>
                <a:t>APÓS ANOS DE TRATAMENTO DE INFERTILIDADE.</a:t>
              </a:r>
            </a:p>
            <a:p>
              <a:pPr algn="l">
                <a:lnSpc>
                  <a:spcPts val="2699"/>
                </a:lnSpc>
              </a:pPr>
            </a:p>
            <a:p>
              <a:pPr algn="l">
                <a:lnSpc>
                  <a:spcPts val="2699"/>
                </a:lnSpc>
              </a:pPr>
            </a:p>
            <a:p>
              <a:pPr algn="l">
                <a:lnSpc>
                  <a:spcPts val="2699"/>
                </a:lnSpc>
              </a:pPr>
            </a:p>
            <a:p>
              <a:pPr algn="l">
                <a:lnSpc>
                  <a:spcPts val="2699"/>
                </a:lnSpc>
              </a:pPr>
            </a:p>
            <a:p>
              <a:pPr algn="l">
                <a:lnSpc>
                  <a:spcPts val="2699"/>
                </a:lnSpc>
              </a:pP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6111676" y="2887613"/>
            <a:ext cx="5297973" cy="3040634"/>
            <a:chOff x="0" y="0"/>
            <a:chExt cx="7063964" cy="4054179"/>
          </a:xfrm>
        </p:grpSpPr>
        <p:sp>
          <p:nvSpPr>
            <p:cNvPr name="TextBox 36" id="36"/>
            <p:cNvSpPr txBox="true"/>
            <p:nvPr/>
          </p:nvSpPr>
          <p:spPr>
            <a:xfrm rot="0">
              <a:off x="0" y="3853111"/>
              <a:ext cx="6525533" cy="2010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266"/>
                </a:lnSpc>
              </a:pPr>
            </a:p>
          </p:txBody>
        </p:sp>
        <p:sp>
          <p:nvSpPr>
            <p:cNvPr name="TextBox 37" id="37"/>
            <p:cNvSpPr txBox="true"/>
            <p:nvPr/>
          </p:nvSpPr>
          <p:spPr>
            <a:xfrm rot="0">
              <a:off x="0" y="-47625"/>
              <a:ext cx="7063964" cy="37381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839"/>
                </a:lnSpc>
              </a:pPr>
              <a:r>
                <a:rPr lang="en-US" sz="2028">
                  <a:solidFill>
                    <a:srgbClr val="F9FCFF"/>
                  </a:solidFill>
                  <a:latin typeface="Open Sans Bold"/>
                </a:rPr>
                <a:t>MELHORAMENTO ANIMAL, RESGATE DE M</a:t>
              </a:r>
              <a:r>
                <a:rPr lang="en-US" sz="2028">
                  <a:solidFill>
                    <a:srgbClr val="F9FCFF"/>
                  </a:solidFill>
                  <a:latin typeface="Open Sans Bold"/>
                </a:rPr>
                <a:t>ATERIAL GENÉTICO, MAXIMIZAÇÃO DO POTENCIAL GENÉTICO DE UMA RAÇA.</a:t>
              </a:r>
            </a:p>
            <a:p>
              <a:pPr algn="l">
                <a:lnSpc>
                  <a:spcPts val="2839"/>
                </a:lnSpc>
              </a:pPr>
            </a:p>
            <a:p>
              <a:pPr algn="l">
                <a:lnSpc>
                  <a:spcPts val="2839"/>
                </a:lnSpc>
              </a:pPr>
            </a:p>
            <a:p>
              <a:pPr algn="l">
                <a:lnSpc>
                  <a:spcPts val="2839"/>
                </a:lnSpc>
              </a:pPr>
            </a:p>
            <a:p>
              <a:pPr algn="l">
                <a:lnSpc>
                  <a:spcPts val="2839"/>
                </a:lnSpc>
              </a:pPr>
            </a:p>
            <a:p>
              <a:pPr algn="l">
                <a:lnSpc>
                  <a:spcPts val="2839"/>
                </a:lnSpc>
              </a:pP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11851847" y="2704099"/>
            <a:ext cx="5297973" cy="3224149"/>
            <a:chOff x="0" y="0"/>
            <a:chExt cx="7063964" cy="4298865"/>
          </a:xfrm>
        </p:grpSpPr>
        <p:sp>
          <p:nvSpPr>
            <p:cNvPr name="TextBox 39" id="39"/>
            <p:cNvSpPr txBox="true"/>
            <p:nvPr/>
          </p:nvSpPr>
          <p:spPr>
            <a:xfrm rot="0">
              <a:off x="0" y="4097798"/>
              <a:ext cx="6525533" cy="2010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266"/>
                </a:lnSpc>
              </a:pPr>
            </a:p>
          </p:txBody>
        </p:sp>
        <p:sp>
          <p:nvSpPr>
            <p:cNvPr name="TextBox 40" id="40"/>
            <p:cNvSpPr txBox="true"/>
            <p:nvPr/>
          </p:nvSpPr>
          <p:spPr>
            <a:xfrm rot="0">
              <a:off x="0" y="-38100"/>
              <a:ext cx="7063964" cy="39732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699"/>
                </a:lnSpc>
              </a:pPr>
              <a:r>
                <a:rPr lang="en-US" sz="1928">
                  <a:solidFill>
                    <a:srgbClr val="F9FCFF"/>
                  </a:solidFill>
                  <a:latin typeface="Open Sans Bold"/>
                </a:rPr>
                <a:t>A CLONAGEM "TERAPÊUTICA" TERIA A VANTAGEM DE NÃO OFERECER RISCOS DE REJEIÇÃO SE O DOADOR FOSSE A PRÓPRIA PESSOA.</a:t>
              </a:r>
            </a:p>
            <a:p>
              <a:pPr algn="l">
                <a:lnSpc>
                  <a:spcPts val="2699"/>
                </a:lnSpc>
              </a:pPr>
            </a:p>
            <a:p>
              <a:pPr algn="l">
                <a:lnSpc>
                  <a:spcPts val="2699"/>
                </a:lnSpc>
              </a:pPr>
            </a:p>
            <a:p>
              <a:pPr algn="l">
                <a:lnSpc>
                  <a:spcPts val="2699"/>
                </a:lnSpc>
              </a:pPr>
            </a:p>
            <a:p>
              <a:pPr algn="l">
                <a:lnSpc>
                  <a:spcPts val="2699"/>
                </a:lnSpc>
              </a:pPr>
            </a:p>
            <a:p>
              <a:pPr algn="l">
                <a:lnSpc>
                  <a:spcPts val="2699"/>
                </a:lnSpc>
              </a:pPr>
            </a:p>
          </p:txBody>
        </p:sp>
      </p:grpSp>
      <p:sp>
        <p:nvSpPr>
          <p:cNvPr name="TextBox 41" id="41"/>
          <p:cNvSpPr txBox="true"/>
          <p:nvPr/>
        </p:nvSpPr>
        <p:spPr>
          <a:xfrm rot="0">
            <a:off x="378012" y="3380936"/>
            <a:ext cx="4925741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>
                <a:solidFill>
                  <a:srgbClr val="273755"/>
                </a:solidFill>
                <a:latin typeface="Open Sans"/>
              </a:rPr>
              <a:t>Prós</a:t>
            </a:r>
          </a:p>
        </p:txBody>
      </p:sp>
      <p:grpSp>
        <p:nvGrpSpPr>
          <p:cNvPr name="Group 42" id="42"/>
          <p:cNvGrpSpPr/>
          <p:nvPr/>
        </p:nvGrpSpPr>
        <p:grpSpPr>
          <a:xfrm rot="0">
            <a:off x="-347902" y="9358838"/>
            <a:ext cx="18983804" cy="1395183"/>
            <a:chOff x="0" y="0"/>
            <a:chExt cx="25311739" cy="1860244"/>
          </a:xfrm>
        </p:grpSpPr>
        <p:sp>
          <p:nvSpPr>
            <p:cNvPr name="AutoShape 43" id="43"/>
            <p:cNvSpPr/>
            <p:nvPr/>
          </p:nvSpPr>
          <p:spPr>
            <a:xfrm rot="0">
              <a:off x="0" y="0"/>
              <a:ext cx="25311739" cy="1860244"/>
            </a:xfrm>
            <a:prstGeom prst="rect">
              <a:avLst/>
            </a:prstGeom>
            <a:solidFill>
              <a:srgbClr val="CF8D59"/>
            </a:solidFill>
          </p:spPr>
        </p:sp>
        <p:sp>
          <p:nvSpPr>
            <p:cNvPr name="TextBox 44" id="44"/>
            <p:cNvSpPr txBox="true"/>
            <p:nvPr/>
          </p:nvSpPr>
          <p:spPr>
            <a:xfrm rot="0">
              <a:off x="5787539" y="440635"/>
              <a:ext cx="17978868" cy="3867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2520"/>
                </a:lnSpc>
              </a:pPr>
              <a:r>
                <a:rPr lang="en-US" sz="1800">
                  <a:solidFill>
                    <a:srgbClr val="F9FCFF"/>
                  </a:solidFill>
                  <a:latin typeface="Open Sans"/>
                </a:rPr>
                <a:t>Clonagem no século XXI</a:t>
              </a:r>
            </a:p>
          </p:txBody>
        </p:sp>
      </p:grpSp>
      <p:grpSp>
        <p:nvGrpSpPr>
          <p:cNvPr name="Group 45" id="45"/>
          <p:cNvGrpSpPr/>
          <p:nvPr/>
        </p:nvGrpSpPr>
        <p:grpSpPr>
          <a:xfrm rot="0">
            <a:off x="587420" y="4435404"/>
            <a:ext cx="16049451" cy="183414"/>
            <a:chOff x="0" y="0"/>
            <a:chExt cx="21399267" cy="244551"/>
          </a:xfrm>
        </p:grpSpPr>
        <p:sp>
          <p:nvSpPr>
            <p:cNvPr name="AutoShape 46" id="46"/>
            <p:cNvSpPr/>
            <p:nvPr/>
          </p:nvSpPr>
          <p:spPr>
            <a:xfrm rot="0">
              <a:off x="5448828" y="0"/>
              <a:ext cx="5448828" cy="244551"/>
            </a:xfrm>
            <a:prstGeom prst="rect">
              <a:avLst/>
            </a:prstGeom>
            <a:solidFill>
              <a:srgbClr val="70422A"/>
            </a:solidFill>
          </p:spPr>
        </p:sp>
        <p:sp>
          <p:nvSpPr>
            <p:cNvPr name="AutoShape 47" id="47"/>
            <p:cNvSpPr/>
            <p:nvPr/>
          </p:nvSpPr>
          <p:spPr>
            <a:xfrm rot="0">
              <a:off x="10633672" y="0"/>
              <a:ext cx="5448828" cy="244551"/>
            </a:xfrm>
            <a:prstGeom prst="rect">
              <a:avLst/>
            </a:prstGeom>
            <a:solidFill>
              <a:srgbClr val="70422A"/>
            </a:solidFill>
          </p:spPr>
        </p:sp>
        <p:sp>
          <p:nvSpPr>
            <p:cNvPr name="AutoShape 48" id="48"/>
            <p:cNvSpPr/>
            <p:nvPr/>
          </p:nvSpPr>
          <p:spPr>
            <a:xfrm rot="0">
              <a:off x="15950439" y="0"/>
              <a:ext cx="5448828" cy="244551"/>
            </a:xfrm>
            <a:prstGeom prst="rect">
              <a:avLst/>
            </a:prstGeom>
            <a:solidFill>
              <a:srgbClr val="70422A"/>
            </a:solidFill>
          </p:spPr>
        </p:sp>
        <p:sp>
          <p:nvSpPr>
            <p:cNvPr name="AutoShape 49" id="49"/>
            <p:cNvSpPr/>
            <p:nvPr/>
          </p:nvSpPr>
          <p:spPr>
            <a:xfrm rot="0">
              <a:off x="0" y="0"/>
              <a:ext cx="5448828" cy="244551"/>
            </a:xfrm>
            <a:prstGeom prst="rect">
              <a:avLst/>
            </a:prstGeom>
            <a:solidFill>
              <a:srgbClr val="70422A"/>
            </a:solidFill>
          </p:spPr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20252" y="3955850"/>
            <a:ext cx="4925741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>
                <a:solidFill>
                  <a:srgbClr val="273755"/>
                </a:solidFill>
                <a:latin typeface="Open Sans"/>
              </a:rPr>
              <a:t>Prós ?</a:t>
            </a:r>
          </a:p>
        </p:txBody>
      </p:sp>
      <p:sp>
        <p:nvSpPr>
          <p:cNvPr name="AutoShape 3" id="3"/>
          <p:cNvSpPr/>
          <p:nvPr/>
        </p:nvSpPr>
        <p:spPr>
          <a:xfrm rot="0">
            <a:off x="6407056" y="455475"/>
            <a:ext cx="5535730" cy="1245723"/>
          </a:xfrm>
          <a:prstGeom prst="rect">
            <a:avLst/>
          </a:prstGeom>
          <a:solidFill>
            <a:srgbClr val="CF8D59"/>
          </a:solidFill>
        </p:spPr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6879888" y="0"/>
            <a:ext cx="1098260" cy="1098260"/>
          </a:xfrm>
          <a:prstGeom prst="rect">
            <a:avLst/>
          </a:prstGeom>
        </p:spPr>
      </p:pic>
      <p:sp>
        <p:nvSpPr>
          <p:cNvPr name="AutoShape 5" id="5"/>
          <p:cNvSpPr/>
          <p:nvPr/>
        </p:nvSpPr>
        <p:spPr>
          <a:xfrm rot="0">
            <a:off x="12126888" y="455475"/>
            <a:ext cx="5462457" cy="1245723"/>
          </a:xfrm>
          <a:prstGeom prst="rect">
            <a:avLst/>
          </a:prstGeom>
          <a:solidFill>
            <a:srgbClr val="6DC1B5"/>
          </a:solidFill>
        </p:spPr>
      </p:sp>
      <p:sp>
        <p:nvSpPr>
          <p:cNvPr name="AutoShape 6" id="6"/>
          <p:cNvSpPr/>
          <p:nvPr/>
        </p:nvSpPr>
        <p:spPr>
          <a:xfrm rot="0">
            <a:off x="12126888" y="1980714"/>
            <a:ext cx="5462457" cy="1245723"/>
          </a:xfrm>
          <a:prstGeom prst="rect">
            <a:avLst/>
          </a:prstGeom>
          <a:solidFill>
            <a:srgbClr val="6DC1B5"/>
          </a:solidFill>
        </p:spPr>
      </p:sp>
      <p:sp>
        <p:nvSpPr>
          <p:cNvPr name="AutoShape 7" id="7"/>
          <p:cNvSpPr/>
          <p:nvPr/>
        </p:nvSpPr>
        <p:spPr>
          <a:xfrm rot="0">
            <a:off x="6407056" y="1980714"/>
            <a:ext cx="5535730" cy="1245723"/>
          </a:xfrm>
          <a:prstGeom prst="rect">
            <a:avLst/>
          </a:prstGeom>
          <a:solidFill>
            <a:srgbClr val="CF8D59"/>
          </a:solidFill>
        </p:spPr>
      </p:sp>
      <p:sp>
        <p:nvSpPr>
          <p:cNvPr name="AutoShape 8" id="8"/>
          <p:cNvSpPr/>
          <p:nvPr/>
        </p:nvSpPr>
        <p:spPr>
          <a:xfrm rot="0">
            <a:off x="12126888" y="7097848"/>
            <a:ext cx="5462457" cy="1245723"/>
          </a:xfrm>
          <a:prstGeom prst="rect">
            <a:avLst/>
          </a:prstGeom>
          <a:solidFill>
            <a:srgbClr val="6DC1B5"/>
          </a:solidFill>
        </p:spPr>
      </p:sp>
      <p:sp>
        <p:nvSpPr>
          <p:cNvPr name="AutoShape 9" id="9"/>
          <p:cNvSpPr/>
          <p:nvPr/>
        </p:nvSpPr>
        <p:spPr>
          <a:xfrm rot="0">
            <a:off x="6407056" y="7097848"/>
            <a:ext cx="5535730" cy="1245723"/>
          </a:xfrm>
          <a:prstGeom prst="rect">
            <a:avLst/>
          </a:prstGeom>
          <a:solidFill>
            <a:srgbClr val="CF8D59"/>
          </a:solidFill>
        </p:spPr>
      </p:sp>
      <p:sp>
        <p:nvSpPr>
          <p:cNvPr name="AutoShape 10" id="10"/>
          <p:cNvSpPr/>
          <p:nvPr/>
        </p:nvSpPr>
        <p:spPr>
          <a:xfrm rot="0">
            <a:off x="6407056" y="8613758"/>
            <a:ext cx="5535730" cy="1245723"/>
          </a:xfrm>
          <a:prstGeom prst="rect">
            <a:avLst/>
          </a:prstGeom>
          <a:solidFill>
            <a:srgbClr val="CF8D59"/>
          </a:solidFill>
        </p:spPr>
      </p:sp>
      <p:sp>
        <p:nvSpPr>
          <p:cNvPr name="TextBox 11" id="11"/>
          <p:cNvSpPr txBox="true"/>
          <p:nvPr/>
        </p:nvSpPr>
        <p:spPr>
          <a:xfrm rot="0">
            <a:off x="3992752" y="9682171"/>
            <a:ext cx="13484151" cy="297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>
                <a:solidFill>
                  <a:srgbClr val="F9FCFF"/>
                </a:solidFill>
                <a:latin typeface="Open Sans"/>
              </a:rPr>
              <a:t>Clonagem no século XXI</a:t>
            </a:r>
          </a:p>
        </p:txBody>
      </p:sp>
      <p:sp>
        <p:nvSpPr>
          <p:cNvPr name="AutoShape 12" id="12"/>
          <p:cNvSpPr/>
          <p:nvPr/>
        </p:nvSpPr>
        <p:spPr>
          <a:xfrm rot="0">
            <a:off x="12126888" y="8634957"/>
            <a:ext cx="5462457" cy="1203326"/>
          </a:xfrm>
          <a:prstGeom prst="rect">
            <a:avLst/>
          </a:prstGeom>
          <a:solidFill>
            <a:srgbClr val="6DC1B5"/>
          </a:solidFill>
        </p:spPr>
      </p:sp>
      <p:sp>
        <p:nvSpPr>
          <p:cNvPr name="TextBox 13" id="13"/>
          <p:cNvSpPr txBox="true"/>
          <p:nvPr/>
        </p:nvSpPr>
        <p:spPr>
          <a:xfrm rot="0">
            <a:off x="920252" y="5892886"/>
            <a:ext cx="4925741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>
                <a:solidFill>
                  <a:srgbClr val="273755"/>
                </a:solidFill>
                <a:latin typeface="Open Sans"/>
              </a:rPr>
              <a:t>Contras ?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455475" y="1028700"/>
            <a:ext cx="6195157" cy="2099509"/>
            <a:chOff x="0" y="0"/>
            <a:chExt cx="8260210" cy="2799346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0" y="-66675"/>
              <a:ext cx="8260210" cy="15279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694"/>
                </a:lnSpc>
              </a:pPr>
              <a:r>
                <a:rPr lang="en-US" sz="3353">
                  <a:solidFill>
                    <a:srgbClr val="273755"/>
                  </a:solidFill>
                  <a:latin typeface="Open Sans Bold Italics"/>
                </a:rPr>
                <a:t>NO PONTO DE VISTA ÉTICO</a:t>
              </a:r>
            </a:p>
            <a:p>
              <a:pPr algn="l">
                <a:lnSpc>
                  <a:spcPts val="4694"/>
                </a:lnSpc>
              </a:pPr>
              <a:r>
                <a:rPr lang="en-US" sz="3353">
                  <a:solidFill>
                    <a:srgbClr val="273755"/>
                  </a:solidFill>
                  <a:latin typeface="Open Sans Bold Italics"/>
                </a:rPr>
                <a:t>E MORAL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0" y="2381920"/>
              <a:ext cx="7687635" cy="41742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629"/>
                </a:lnSpc>
              </a:pPr>
            </a:p>
          </p:txBody>
        </p:sp>
      </p:grpSp>
      <p:pic>
        <p:nvPicPr>
          <p:cNvPr name="Picture 17" id="17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8904046" y="3330651"/>
            <a:ext cx="6445685" cy="3625698"/>
          </a:xfrm>
          <a:prstGeom prst="rect">
            <a:avLst/>
          </a:prstGeom>
        </p:spPr>
      </p:pic>
      <p:grpSp>
        <p:nvGrpSpPr>
          <p:cNvPr name="Group 18" id="18"/>
          <p:cNvGrpSpPr/>
          <p:nvPr/>
        </p:nvGrpSpPr>
        <p:grpSpPr>
          <a:xfrm rot="0">
            <a:off x="816553" y="4032050"/>
            <a:ext cx="9236960" cy="2255170"/>
            <a:chOff x="0" y="0"/>
            <a:chExt cx="12315946" cy="3006894"/>
          </a:xfrm>
        </p:grpSpPr>
        <p:sp>
          <p:nvSpPr>
            <p:cNvPr name="TextBox 19" id="19"/>
            <p:cNvSpPr txBox="true"/>
            <p:nvPr/>
          </p:nvSpPr>
          <p:spPr>
            <a:xfrm rot="0">
              <a:off x="0" y="-104775"/>
              <a:ext cx="12315946" cy="11165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7000"/>
                </a:lnSpc>
              </a:pP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0" y="2384170"/>
              <a:ext cx="11462240" cy="6227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19"/>
                </a:lnSpc>
              </a:pPr>
            </a:p>
          </p:txBody>
        </p:sp>
        <p:sp>
          <p:nvSpPr>
            <p:cNvPr name="AutoShape 21" id="21"/>
            <p:cNvSpPr/>
            <p:nvPr/>
          </p:nvSpPr>
          <p:spPr>
            <a:xfrm rot="0">
              <a:off x="0" y="1542261"/>
              <a:ext cx="5448828" cy="244551"/>
            </a:xfrm>
            <a:prstGeom prst="rect">
              <a:avLst/>
            </a:prstGeom>
            <a:solidFill>
              <a:srgbClr val="70422A"/>
            </a:solid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6E33F34E4A31A4896B5ADA1EE14F20A" ma:contentTypeVersion="18" ma:contentTypeDescription="Criar um novo documento." ma:contentTypeScope="" ma:versionID="2cc467ff3485e0154b8338d0eba2b07f">
  <xsd:schema xmlns:xsd="http://www.w3.org/2001/XMLSchema" xmlns:xs="http://www.w3.org/2001/XMLSchema" xmlns:p="http://schemas.microsoft.com/office/2006/metadata/properties" xmlns:ns2="768328d7-884c-4396-8fd6-8122ba77c0b3" xmlns:ns3="ffe32e88-f3cd-42d1-bdf4-6939f3c48fcb" targetNamespace="http://schemas.microsoft.com/office/2006/metadata/properties" ma:root="true" ma:fieldsID="942c66bf33316a87d1df1bce8edd67c3" ns2:_="" ns3:_="">
    <xsd:import namespace="768328d7-884c-4396-8fd6-8122ba77c0b3"/>
    <xsd:import namespace="ffe32e88-f3cd-42d1-bdf4-6939f3c48fcb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8328d7-884c-4396-8fd6-8122ba77c0b3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Etiquetas de Imagem" ma:readOnly="false" ma:fieldId="{5cf76f15-5ced-4ddc-b409-7134ff3c332f}" ma:taxonomyMulti="true" ma:sspId="939aa9ce-4eee-40d5-89e8-ba2504be5a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32e88-f3cd-42d1-bdf4-6939f3c48fcb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ff3d2c0c-47b5-4c94-b023-5ba0fc0db0ab}" ma:internalName="TaxCatchAll" ma:showField="CatchAllData" ma:web="ffe32e88-f3cd-42d1-bdf4-6939f3c48f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768328d7-884c-4396-8fd6-8122ba77c0b3" xsi:nil="true"/>
    <lcf76f155ced4ddcb4097134ff3c332f xmlns="768328d7-884c-4396-8fd6-8122ba77c0b3">
      <Terms xmlns="http://schemas.microsoft.com/office/infopath/2007/PartnerControls"/>
    </lcf76f155ced4ddcb4097134ff3c332f>
    <TaxCatchAll xmlns="ffe32e88-f3cd-42d1-bdf4-6939f3c48fcb" xsi:nil="true"/>
  </documentManagement>
</p:properties>
</file>

<file path=customXml/itemProps1.xml><?xml version="1.0" encoding="utf-8"?>
<ds:datastoreItem xmlns:ds="http://schemas.openxmlformats.org/officeDocument/2006/customXml" ds:itemID="{B4ECA62C-5A0F-4E35-ACB6-778157E25339}"/>
</file>

<file path=customXml/itemProps2.xml><?xml version="1.0" encoding="utf-8"?>
<ds:datastoreItem xmlns:ds="http://schemas.openxmlformats.org/officeDocument/2006/customXml" ds:itemID="{0C7C7F2E-1E0F-43D4-B999-DD50E376F3AB}"/>
</file>

<file path=customXml/itemProps3.xml><?xml version="1.0" encoding="utf-8"?>
<ds:datastoreItem xmlns:ds="http://schemas.openxmlformats.org/officeDocument/2006/customXml" ds:itemID="{F00DFA3A-756A-487A-AB5E-3C5C6B7E0F7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Orientação da Academia da Costa de Prata</dc:title>
  <cp:revision>1</cp:revision>
  <dcterms:created xsi:type="dcterms:W3CDTF">2006-08-16T00:00:00Z</dcterms:created>
  <dcterms:modified xsi:type="dcterms:W3CDTF">2011-08-01T06:04:30Z</dcterms:modified>
  <dc:identifier>DAE9NfGssA4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0x01010056E33F34E4A31A4896B5ADA1EE14F20A</vt:lpwstr>
  </property>
</Properties>
</file>