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ial Black" panose="020B0A04020102020204" pitchFamily="34" charset="0"/>
      <p:bold r:id="rId7"/>
    </p:embeddedFont>
    <p:embeddedFont>
      <p:font typeface="Arimo Bold" panose="020B0604020202020204" charset="0"/>
      <p:regular r:id="rId8"/>
    </p:embeddedFont>
    <p:embeddedFont>
      <p:font typeface="Arimo Italics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rmorant Garamond Bold" panose="020B0604020202020204" charset="0"/>
      <p:regular r:id="rId14"/>
    </p:embeddedFont>
    <p:embeddedFont>
      <p:font typeface="Cormorant Garamond Medium Italics" panose="020B0604020202020204" charset="0"/>
      <p:regular r:id="rId15"/>
    </p:embeddedFont>
    <p:embeddedFont>
      <p:font typeface="Helveticish" panose="020B0604020202020204" charset="0"/>
      <p:regular r:id="rId16"/>
    </p:embeddedFont>
    <p:embeddedFont>
      <p:font typeface="Helveticish Bold" panose="020B0604020202020204" charset="0"/>
      <p:regular r:id="rId17"/>
    </p:embeddedFont>
    <p:embeddedFont>
      <p:font typeface="Helveticish Italics" panose="020B0604020202020204" charset="0"/>
      <p:regular r:id="rId18"/>
    </p:embeddedFont>
    <p:embeddedFont>
      <p:font typeface="Open Sans Extra Bold" panose="020B0604020202020204" charset="0"/>
      <p:regular r:id="rId19"/>
    </p:embeddedFont>
    <p:embeddedFont>
      <p:font typeface="Open Sans Light" panose="020B0604020202020204" charset="0"/>
      <p:regular r:id="rId20"/>
    </p:embeddedFont>
    <p:embeddedFont>
      <p:font typeface="Open Sans Light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4632" y="-287230"/>
            <a:ext cx="6633111" cy="10861459"/>
          </a:xfrm>
          <a:prstGeom prst="rect">
            <a:avLst/>
          </a:prstGeom>
          <a:solidFill>
            <a:srgbClr val="DFDAD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0000"/>
          </a:blip>
          <a:srcRect t="9606" b="9606"/>
          <a:stretch>
            <a:fillRect/>
          </a:stretch>
        </p:blipFill>
        <p:spPr>
          <a:xfrm>
            <a:off x="1444753" y="2361816"/>
            <a:ext cx="8044352" cy="649872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338310" y="2262642"/>
            <a:ext cx="5687658" cy="6557079"/>
            <a:chOff x="0" y="-161925"/>
            <a:chExt cx="7583544" cy="8742772"/>
          </a:xfrm>
        </p:grpSpPr>
        <p:sp>
          <p:nvSpPr>
            <p:cNvPr id="5" name="AutoShape 5"/>
            <p:cNvSpPr/>
            <p:nvPr/>
          </p:nvSpPr>
          <p:spPr>
            <a:xfrm rot="16200000">
              <a:off x="3773992" y="3067504"/>
              <a:ext cx="12700" cy="7520044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61925"/>
              <a:ext cx="7583544" cy="3632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0"/>
                </a:lnSpc>
                <a:spcBef>
                  <a:spcPct val="0"/>
                </a:spcBef>
              </a:pPr>
              <a:r>
                <a:rPr lang="en-US" sz="8000" dirty="0" err="1">
                  <a:solidFill>
                    <a:srgbClr val="000000"/>
                  </a:solidFill>
                  <a:latin typeface="Cormorant Garamond Bold"/>
                </a:rPr>
                <a:t>Método</a:t>
              </a:r>
              <a:r>
                <a:rPr lang="en-US" sz="8000" dirty="0">
                  <a:solidFill>
                    <a:srgbClr val="000000"/>
                  </a:solidFill>
                  <a:latin typeface="Cormorant Garamond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ormorant Garamond Bold"/>
                </a:rPr>
                <a:t>Científico</a:t>
              </a:r>
              <a:r>
                <a:rPr lang="en-US" sz="8000" dirty="0">
                  <a:solidFill>
                    <a:srgbClr val="000000"/>
                  </a:solidFill>
                  <a:latin typeface="Cormorant Garamond Bold"/>
                </a:rPr>
                <a:t> 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3500" y="4502815"/>
              <a:ext cx="7520044" cy="671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9"/>
                </a:lnSpc>
              </a:pPr>
              <a:r>
                <a:rPr lang="en-US" sz="1599" spc="32" dirty="0">
                  <a:solidFill>
                    <a:srgbClr val="000000"/>
                  </a:solidFill>
                  <a:latin typeface="Helveticish Bold"/>
                </a:rPr>
                <a:t>UFCD</a:t>
              </a:r>
            </a:p>
            <a:p>
              <a:pPr>
                <a:lnSpc>
                  <a:spcPts val="2079"/>
                </a:lnSpc>
              </a:pPr>
              <a:r>
                <a:rPr lang="en-US" sz="1599" spc="31" dirty="0">
                  <a:solidFill>
                    <a:srgbClr val="000000"/>
                  </a:solidFill>
                  <a:latin typeface="Helveticish"/>
                </a:rPr>
                <a:t>STC 7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3500" y="6000612"/>
              <a:ext cx="7520044" cy="671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600" spc="32" dirty="0" err="1">
                  <a:solidFill>
                    <a:srgbClr val="000000"/>
                  </a:solidFill>
                  <a:latin typeface="Helveticish Bold"/>
                </a:rPr>
                <a:t>Aluno</a:t>
              </a:r>
              <a:endParaRPr lang="en-US" sz="1600" spc="32" dirty="0">
                <a:solidFill>
                  <a:srgbClr val="000000"/>
                </a:solidFill>
                <a:latin typeface="Helveticish Bold"/>
              </a:endParaRPr>
            </a:p>
            <a:p>
              <a:pPr>
                <a:lnSpc>
                  <a:spcPts val="2080"/>
                </a:lnSpc>
              </a:pPr>
              <a:r>
                <a:rPr lang="en-US" sz="1600" spc="32" dirty="0">
                  <a:solidFill>
                    <a:srgbClr val="000000"/>
                  </a:solidFill>
                  <a:latin typeface="Helveticish"/>
                </a:rPr>
                <a:t>João Paulo Neves Lino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3500" y="8244286"/>
              <a:ext cx="7520044" cy="336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600" spc="32" dirty="0">
                  <a:solidFill>
                    <a:srgbClr val="000000"/>
                  </a:solidFill>
                  <a:latin typeface="Helveticish"/>
                </a:rPr>
                <a:t>2022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4753" y="1310483"/>
            <a:ext cx="407251" cy="40725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12400" y="1333316"/>
            <a:ext cx="3743545" cy="50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>
                <a:solidFill>
                  <a:srgbClr val="000000"/>
                </a:solidFill>
                <a:latin typeface="Cormorant Garamond Medium Italics"/>
              </a:rPr>
              <a:t>A porta </a:t>
            </a:r>
            <a:r>
              <a:rPr lang="en-US" sz="4000" dirty="0" err="1">
                <a:solidFill>
                  <a:srgbClr val="000000"/>
                </a:solidFill>
                <a:latin typeface="Cormorant Garamond Medium Italics"/>
              </a:rPr>
              <a:t>não</a:t>
            </a:r>
            <a:r>
              <a:rPr lang="en-US" sz="4000" dirty="0">
                <a:solidFill>
                  <a:srgbClr val="000000"/>
                </a:solidFill>
                <a:latin typeface="Cormorant Garamond Medium Italic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ormorant Garamond Medium Italics"/>
              </a:rPr>
              <a:t>abre</a:t>
            </a:r>
            <a:r>
              <a:rPr lang="en-US" sz="4000" dirty="0">
                <a:solidFill>
                  <a:srgbClr val="000000"/>
                </a:solidFill>
                <a:latin typeface="Cormorant Garamond Medium Italics"/>
              </a:rPr>
              <a:t> !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7543219" y="421099"/>
            <a:ext cx="349756" cy="251251"/>
            <a:chOff x="0" y="0"/>
            <a:chExt cx="466342" cy="335001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40810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281619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04933" y="9536147"/>
            <a:ext cx="331852" cy="3318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01563" y="8313379"/>
            <a:ext cx="331852" cy="3318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10971" y="8313379"/>
            <a:ext cx="331852" cy="3318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20380" y="8313379"/>
            <a:ext cx="331852" cy="33185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7543219" y="421099"/>
            <a:ext cx="349756" cy="251251"/>
            <a:chOff x="0" y="0"/>
            <a:chExt cx="466342" cy="335001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140810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81619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0" name="AutoShape 10"/>
          <p:cNvSpPr/>
          <p:nvPr/>
        </p:nvSpPr>
        <p:spPr>
          <a:xfrm>
            <a:off x="1028700" y="3891737"/>
            <a:ext cx="4221866" cy="2803730"/>
          </a:xfrm>
          <a:prstGeom prst="rect">
            <a:avLst/>
          </a:prstGeom>
          <a:solidFill>
            <a:srgbClr val="D1DCD2"/>
          </a:solidFill>
        </p:spPr>
      </p:sp>
      <p:sp>
        <p:nvSpPr>
          <p:cNvPr id="11" name="AutoShape 11"/>
          <p:cNvSpPr/>
          <p:nvPr/>
        </p:nvSpPr>
        <p:spPr>
          <a:xfrm>
            <a:off x="7033067" y="3891737"/>
            <a:ext cx="4221866" cy="2803730"/>
          </a:xfrm>
          <a:prstGeom prst="rect">
            <a:avLst/>
          </a:prstGeom>
          <a:solidFill>
            <a:srgbClr val="E8D9A6"/>
          </a:solidFill>
        </p:spPr>
      </p:sp>
      <p:sp>
        <p:nvSpPr>
          <p:cNvPr id="12" name="AutoShape 12"/>
          <p:cNvSpPr/>
          <p:nvPr/>
        </p:nvSpPr>
        <p:spPr>
          <a:xfrm>
            <a:off x="13037434" y="3891737"/>
            <a:ext cx="4221866" cy="2803730"/>
          </a:xfrm>
          <a:prstGeom prst="rect">
            <a:avLst/>
          </a:prstGeom>
          <a:solidFill>
            <a:srgbClr val="5CE1E6"/>
          </a:solidFill>
        </p:spPr>
      </p:sp>
      <p:sp>
        <p:nvSpPr>
          <p:cNvPr id="13" name="AutoShape 13"/>
          <p:cNvSpPr/>
          <p:nvPr/>
        </p:nvSpPr>
        <p:spPr>
          <a:xfrm>
            <a:off x="1028700" y="7064268"/>
            <a:ext cx="4221866" cy="2803730"/>
          </a:xfrm>
          <a:prstGeom prst="rect">
            <a:avLst/>
          </a:prstGeom>
          <a:solidFill>
            <a:srgbClr val="C9E265"/>
          </a:solidFill>
        </p:spPr>
      </p:sp>
      <p:sp>
        <p:nvSpPr>
          <p:cNvPr id="14" name="AutoShape 14"/>
          <p:cNvSpPr/>
          <p:nvPr/>
        </p:nvSpPr>
        <p:spPr>
          <a:xfrm>
            <a:off x="7033067" y="7077440"/>
            <a:ext cx="4221866" cy="2803730"/>
          </a:xfrm>
          <a:prstGeom prst="rect">
            <a:avLst/>
          </a:prstGeom>
          <a:solidFill>
            <a:srgbClr val="EF8080"/>
          </a:solidFill>
        </p:spPr>
      </p:sp>
      <p:sp>
        <p:nvSpPr>
          <p:cNvPr id="15" name="AutoShape 15"/>
          <p:cNvSpPr/>
          <p:nvPr/>
        </p:nvSpPr>
        <p:spPr>
          <a:xfrm>
            <a:off x="13037434" y="7064268"/>
            <a:ext cx="4221866" cy="2803730"/>
          </a:xfrm>
          <a:prstGeom prst="rect">
            <a:avLst/>
          </a:prstGeom>
          <a:solidFill>
            <a:srgbClr val="EFCCE7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52231" y="4988625"/>
            <a:ext cx="1254405" cy="609954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3253137" y="632449"/>
            <a:ext cx="11848426" cy="3119824"/>
            <a:chOff x="0" y="114300"/>
            <a:chExt cx="15797902" cy="415976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14300"/>
              <a:ext cx="15797902" cy="1052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Cormorant Garamond Bold"/>
                </a:rPr>
                <a:t>Método</a:t>
              </a:r>
              <a:r>
                <a:rPr lang="en-US" sz="6000" dirty="0">
                  <a:solidFill>
                    <a:srgbClr val="000000"/>
                  </a:solidFill>
                  <a:latin typeface="Cormorant Garamond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Cormorant Garamond Bold"/>
                </a:rPr>
                <a:t>Científico</a:t>
              </a:r>
              <a:endParaRPr lang="en-US" sz="6000" dirty="0">
                <a:solidFill>
                  <a:srgbClr val="000000"/>
                </a:solidFill>
                <a:latin typeface="Cormorant Garamond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538273"/>
              <a:ext cx="15797902" cy="2735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9"/>
                </a:lnSpc>
              </a:pPr>
              <a:endParaRPr dirty="0"/>
            </a:p>
            <a:p>
              <a:pPr algn="ctr">
                <a:lnSpc>
                  <a:spcPts val="3199"/>
                </a:lnSpc>
              </a:pP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O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método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científico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é um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método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ou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processo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de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etapas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de modo a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ter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resultados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viáveis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,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assim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como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nos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permite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obter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respostas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a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uma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questão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 </a:t>
              </a:r>
              <a:r>
                <a:rPr lang="en-US" sz="3199" dirty="0" err="1">
                  <a:solidFill>
                    <a:srgbClr val="000000"/>
                  </a:solidFill>
                  <a:latin typeface="Arimo Italics"/>
                </a:rPr>
                <a:t>especifica</a:t>
              </a:r>
              <a:r>
                <a:rPr lang="en-US" sz="3199" dirty="0">
                  <a:solidFill>
                    <a:srgbClr val="000000"/>
                  </a:solidFill>
                  <a:latin typeface="Arimo Italics"/>
                </a:rPr>
                <a:t>.</a:t>
              </a:r>
            </a:p>
            <a:p>
              <a:pPr algn="ctr">
                <a:lnSpc>
                  <a:spcPts val="3200"/>
                </a:lnSpc>
              </a:pPr>
              <a:endParaRPr lang="en-US" sz="3199" dirty="0">
                <a:solidFill>
                  <a:srgbClr val="000000"/>
                </a:solidFill>
                <a:latin typeface="Arimo Itali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60503" y="4277722"/>
            <a:ext cx="3318568" cy="2279904"/>
            <a:chOff x="0" y="0"/>
            <a:chExt cx="4424758" cy="303987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723640"/>
              <a:ext cx="4149886" cy="2316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</a:pP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Este é o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primeiro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passo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do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método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científico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.</a:t>
              </a:r>
            </a:p>
            <a:p>
              <a:pPr>
                <a:lnSpc>
                  <a:spcPts val="1959"/>
                </a:lnSpc>
              </a:pP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Neste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método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observamos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o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fenómeno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 que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aconteceu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sem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haver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interpretação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.</a:t>
              </a:r>
            </a:p>
            <a:p>
              <a:pPr>
                <a:lnSpc>
                  <a:spcPts val="1959"/>
                </a:lnSpc>
              </a:pPr>
              <a:endParaRPr lang="en-US" sz="1399" spc="-20" dirty="0">
                <a:solidFill>
                  <a:srgbClr val="000000"/>
                </a:solidFill>
                <a:latin typeface="Helveticish"/>
              </a:endParaRPr>
            </a:p>
            <a:p>
              <a:pPr>
                <a:lnSpc>
                  <a:spcPts val="1959"/>
                </a:lnSpc>
              </a:pP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</a:p>
            <a:p>
              <a:pPr>
                <a:lnSpc>
                  <a:spcPts val="1959"/>
                </a:lnSpc>
                <a:spcBef>
                  <a:spcPct val="0"/>
                </a:spcBef>
              </a:pPr>
              <a:endParaRPr lang="en-US" sz="1399" spc="-20" dirty="0">
                <a:solidFill>
                  <a:srgbClr val="000000"/>
                </a:solidFill>
                <a:latin typeface="Helveticish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8100"/>
              <a:ext cx="4424758" cy="446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99"/>
                </a:lnSpc>
              </a:pPr>
              <a:r>
                <a:rPr lang="en-US" sz="2599" dirty="0" err="1">
                  <a:solidFill>
                    <a:srgbClr val="000000"/>
                  </a:solidFill>
                  <a:latin typeface="Helveticish Bold"/>
                </a:rPr>
                <a:t>Observação</a:t>
              </a:r>
              <a:endParaRPr lang="en-US" sz="2599" dirty="0">
                <a:solidFill>
                  <a:srgbClr val="000000"/>
                </a:solidFill>
                <a:latin typeface="Helveticish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484716" y="4277722"/>
            <a:ext cx="3318568" cy="2524089"/>
            <a:chOff x="0" y="0"/>
            <a:chExt cx="4424758" cy="336545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723640"/>
              <a:ext cx="4149886" cy="2641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</a:pP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Nesta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etapa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são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realizadas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as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perguntas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sobre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o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fenómeno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que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aconteceu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. </a:t>
              </a:r>
            </a:p>
            <a:p>
              <a:pPr>
                <a:lnSpc>
                  <a:spcPts val="1959"/>
                </a:lnSpc>
              </a:pPr>
              <a:endParaRPr lang="en-US" sz="1399" spc="-20" dirty="0">
                <a:solidFill>
                  <a:srgbClr val="000000"/>
                </a:solidFill>
                <a:latin typeface="Helveticish"/>
              </a:endParaRPr>
            </a:p>
            <a:p>
              <a:pPr>
                <a:lnSpc>
                  <a:spcPts val="1959"/>
                </a:lnSpc>
              </a:pPr>
              <a:r>
                <a:rPr lang="en-US" sz="1399" spc="-20" dirty="0">
                  <a:solidFill>
                    <a:srgbClr val="000000"/>
                  </a:solidFill>
                  <a:latin typeface="Helveticish Italics"/>
                </a:rPr>
                <a:t>"</a:t>
              </a:r>
              <a:r>
                <a:rPr lang="en-US" sz="1399" spc="-17" dirty="0" err="1">
                  <a:solidFill>
                    <a:srgbClr val="000000"/>
                  </a:solidFill>
                  <a:latin typeface="Arimo Italics"/>
                </a:rPr>
                <a:t>Porque</a:t>
              </a:r>
              <a:r>
                <a:rPr lang="en-US" sz="1399" spc="-17" dirty="0">
                  <a:solidFill>
                    <a:srgbClr val="000000"/>
                  </a:solidFill>
                  <a:latin typeface="Arimo Italics"/>
                </a:rPr>
                <a:t> </a:t>
              </a:r>
              <a:r>
                <a:rPr lang="en-US" sz="1399" spc="-17" dirty="0" err="1">
                  <a:solidFill>
                    <a:srgbClr val="000000"/>
                  </a:solidFill>
                  <a:latin typeface="Arimo Italics"/>
                </a:rPr>
                <a:t>aconteceu</a:t>
              </a:r>
              <a:r>
                <a:rPr lang="en-US" sz="1399" spc="-17" dirty="0">
                  <a:solidFill>
                    <a:srgbClr val="000000"/>
                  </a:solidFill>
                  <a:latin typeface="Arimo Italics"/>
                </a:rPr>
                <a:t>?"</a:t>
              </a:r>
            </a:p>
            <a:p>
              <a:pPr>
                <a:lnSpc>
                  <a:spcPts val="1959"/>
                </a:lnSpc>
              </a:pPr>
              <a:r>
                <a:rPr lang="en-US" sz="1399" spc="-20" dirty="0">
                  <a:solidFill>
                    <a:srgbClr val="000000"/>
                  </a:solidFill>
                  <a:latin typeface="Helveticish Italics"/>
                </a:rPr>
                <a:t>"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 Italics"/>
                </a:rPr>
                <a:t>Quais</a:t>
              </a:r>
              <a:r>
                <a:rPr lang="en-US" sz="1399" spc="-20" dirty="0">
                  <a:solidFill>
                    <a:srgbClr val="000000"/>
                  </a:solidFill>
                  <a:latin typeface="Helveticish Italics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 Italics"/>
                </a:rPr>
                <a:t>foram</a:t>
              </a:r>
              <a:r>
                <a:rPr lang="en-US" sz="1399" spc="-20" dirty="0">
                  <a:solidFill>
                    <a:srgbClr val="000000"/>
                  </a:solidFill>
                  <a:latin typeface="Helveticish Italics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 Italics"/>
                </a:rPr>
                <a:t>os</a:t>
              </a:r>
              <a:r>
                <a:rPr lang="en-US" sz="1399" spc="-20" dirty="0">
                  <a:solidFill>
                    <a:srgbClr val="000000"/>
                  </a:solidFill>
                  <a:latin typeface="Helveticish Italics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 Italics"/>
                </a:rPr>
                <a:t>fatores</a:t>
              </a:r>
              <a:r>
                <a:rPr lang="en-US" sz="1399" spc="-20" dirty="0">
                  <a:solidFill>
                    <a:srgbClr val="000000"/>
                  </a:solidFill>
                  <a:latin typeface="Helveticish Italics"/>
                </a:rPr>
                <a:t> que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 Italics"/>
                </a:rPr>
                <a:t>originaram</a:t>
              </a:r>
              <a:r>
                <a:rPr lang="en-US" sz="1399" spc="-20" dirty="0">
                  <a:solidFill>
                    <a:srgbClr val="000000"/>
                  </a:solidFill>
                  <a:latin typeface="Helveticish Italics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 Italics"/>
                </a:rPr>
                <a:t>tal</a:t>
              </a:r>
              <a:r>
                <a:rPr lang="en-US" sz="1399" spc="-20" dirty="0">
                  <a:solidFill>
                    <a:srgbClr val="000000"/>
                  </a:solidFill>
                  <a:latin typeface="Helveticish Italics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 Italics"/>
                </a:rPr>
                <a:t>acontecimento</a:t>
              </a:r>
              <a:r>
                <a:rPr lang="en-US" sz="1399" spc="-20" dirty="0">
                  <a:solidFill>
                    <a:srgbClr val="000000"/>
                  </a:solidFill>
                  <a:latin typeface="Helveticish Italics"/>
                </a:rPr>
                <a:t>? "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399" spc="-20" dirty="0">
                <a:solidFill>
                  <a:srgbClr val="000000"/>
                </a:solidFill>
                <a:latin typeface="Helveticish Itali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38100"/>
              <a:ext cx="4424758" cy="446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99"/>
                </a:lnSpc>
              </a:pPr>
              <a:r>
                <a:rPr lang="en-US" sz="2599" dirty="0" err="1">
                  <a:solidFill>
                    <a:srgbClr val="000000"/>
                  </a:solidFill>
                  <a:latin typeface="Helveticish Bold"/>
                </a:rPr>
                <a:t>Perguntas</a:t>
              </a:r>
              <a:endParaRPr lang="en-US" sz="2599" dirty="0">
                <a:solidFill>
                  <a:srgbClr val="000000"/>
                </a:solidFill>
                <a:latin typeface="Helveticish Bold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608205" y="4277722"/>
            <a:ext cx="3318568" cy="1781139"/>
            <a:chOff x="0" y="0"/>
            <a:chExt cx="4424758" cy="2374852"/>
          </a:xfrm>
        </p:grpSpPr>
        <p:sp>
          <p:nvSpPr>
            <p:cNvPr id="27" name="TextBox 27"/>
            <p:cNvSpPr txBox="1"/>
            <p:nvPr/>
          </p:nvSpPr>
          <p:spPr>
            <a:xfrm>
              <a:off x="0" y="723640"/>
              <a:ext cx="4149886" cy="165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</a:pP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Ao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tentar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responder á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questão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o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cientista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tenta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dar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uma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resposta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ao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fenómeno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observado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,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surgindo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assim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as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hipóteses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do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porque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ter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acontecido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399" spc="-20" dirty="0">
                <a:solidFill>
                  <a:srgbClr val="000000"/>
                </a:solidFill>
                <a:latin typeface="Helveticish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38100"/>
              <a:ext cx="4424758" cy="446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99"/>
                </a:lnSpc>
              </a:pPr>
              <a:r>
                <a:rPr lang="en-US" sz="2599" dirty="0" err="1">
                  <a:solidFill>
                    <a:srgbClr val="000000"/>
                  </a:solidFill>
                  <a:latin typeface="Helveticish Bold"/>
                </a:rPr>
                <a:t>Hipóteses</a:t>
              </a:r>
              <a:endParaRPr lang="en-US" sz="2599" dirty="0">
                <a:solidFill>
                  <a:srgbClr val="000000"/>
                </a:solidFill>
                <a:latin typeface="Helveticish Bol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60503" y="7450254"/>
            <a:ext cx="3318568" cy="2279904"/>
            <a:chOff x="0" y="0"/>
            <a:chExt cx="4424758" cy="3039872"/>
          </a:xfrm>
        </p:grpSpPr>
        <p:sp>
          <p:nvSpPr>
            <p:cNvPr id="30" name="TextBox 30"/>
            <p:cNvSpPr txBox="1"/>
            <p:nvPr/>
          </p:nvSpPr>
          <p:spPr>
            <a:xfrm>
              <a:off x="0" y="723640"/>
              <a:ext cx="4149886" cy="2316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</a:pP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O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cientista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tem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que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concluir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se 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hipótese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que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foi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observada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pode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ser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comprovada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e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replicada.Se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o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mesmo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não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for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possível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deve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fazer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questões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sobre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o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porquê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de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não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ter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chegado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uma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conclusão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. </a:t>
              </a:r>
            </a:p>
            <a:p>
              <a:pPr>
                <a:lnSpc>
                  <a:spcPts val="1959"/>
                </a:lnSpc>
                <a:spcBef>
                  <a:spcPct val="0"/>
                </a:spcBef>
              </a:pPr>
              <a:endParaRPr lang="en-US" sz="1399" spc="-20" dirty="0">
                <a:solidFill>
                  <a:srgbClr val="000000"/>
                </a:solidFill>
                <a:latin typeface="Helveticish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38100"/>
              <a:ext cx="4424758" cy="446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99"/>
                </a:lnSpc>
              </a:pPr>
              <a:r>
                <a:rPr lang="en-US" sz="2599" dirty="0" err="1">
                  <a:solidFill>
                    <a:srgbClr val="000000"/>
                  </a:solidFill>
                  <a:latin typeface="Helveticish Bold"/>
                </a:rPr>
                <a:t>Conclusão</a:t>
              </a:r>
              <a:endParaRPr lang="en-US" sz="2599" dirty="0">
                <a:solidFill>
                  <a:srgbClr val="000000"/>
                </a:solidFill>
                <a:latin typeface="Helveticish Bold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484716" y="7463425"/>
            <a:ext cx="3318568" cy="1535469"/>
            <a:chOff x="0" y="0"/>
            <a:chExt cx="4424758" cy="2047292"/>
          </a:xfrm>
        </p:grpSpPr>
        <p:sp>
          <p:nvSpPr>
            <p:cNvPr id="33" name="TextBox 33"/>
            <p:cNvSpPr txBox="1"/>
            <p:nvPr/>
          </p:nvSpPr>
          <p:spPr>
            <a:xfrm>
              <a:off x="0" y="723640"/>
              <a:ext cx="4149886" cy="1323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</a:pP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Nesta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etapa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é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feita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análise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dos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resultados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de forma 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verificar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se 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experiência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foi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bem-sucedida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.</a:t>
              </a:r>
            </a:p>
            <a:p>
              <a:pPr>
                <a:lnSpc>
                  <a:spcPts val="1959"/>
                </a:lnSpc>
                <a:spcBef>
                  <a:spcPct val="0"/>
                </a:spcBef>
              </a:pPr>
              <a:endParaRPr lang="en-US" sz="1399" spc="-20" dirty="0">
                <a:solidFill>
                  <a:srgbClr val="000000"/>
                </a:solidFill>
                <a:latin typeface="Helveticish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38100"/>
              <a:ext cx="4424758" cy="446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99"/>
                </a:lnSpc>
              </a:pPr>
              <a:r>
                <a:rPr lang="en-US" sz="2599" dirty="0" err="1">
                  <a:solidFill>
                    <a:srgbClr val="000000"/>
                  </a:solidFill>
                  <a:latin typeface="Helveticish Bold"/>
                </a:rPr>
                <a:t>Análise</a:t>
              </a:r>
              <a:endParaRPr lang="en-US" sz="2599" dirty="0">
                <a:solidFill>
                  <a:srgbClr val="000000"/>
                </a:solidFill>
                <a:latin typeface="Helveticish Bold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608205" y="7504388"/>
            <a:ext cx="3318568" cy="2031759"/>
            <a:chOff x="0" y="0"/>
            <a:chExt cx="4424758" cy="2709012"/>
          </a:xfrm>
        </p:grpSpPr>
        <p:sp>
          <p:nvSpPr>
            <p:cNvPr id="36" name="TextBox 36"/>
            <p:cNvSpPr txBox="1"/>
            <p:nvPr/>
          </p:nvSpPr>
          <p:spPr>
            <a:xfrm>
              <a:off x="0" y="723640"/>
              <a:ext cx="4149886" cy="1985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</a:pP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Para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verificar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se as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hipóteses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estão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corretas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,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os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cientistas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têm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que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proceder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à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realização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das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experiencias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controladas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,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desta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forma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poderão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verificar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se é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verdadeira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ou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falsa. </a:t>
              </a:r>
            </a:p>
            <a:p>
              <a:pPr>
                <a:lnSpc>
                  <a:spcPts val="1959"/>
                </a:lnSpc>
                <a:spcBef>
                  <a:spcPct val="0"/>
                </a:spcBef>
              </a:pPr>
              <a:endParaRPr lang="en-US" sz="1399" spc="-20" dirty="0">
                <a:solidFill>
                  <a:srgbClr val="000000"/>
                </a:solidFill>
                <a:latin typeface="Helveticish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8100"/>
              <a:ext cx="4424758" cy="446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99"/>
                </a:lnSpc>
              </a:pPr>
              <a:r>
                <a:rPr lang="en-US" sz="2599" dirty="0" err="1">
                  <a:solidFill>
                    <a:srgbClr val="000000"/>
                  </a:solidFill>
                  <a:latin typeface="Helveticish Bold"/>
                </a:rPr>
                <a:t>Experiência</a:t>
              </a:r>
              <a:r>
                <a:rPr lang="en-US" sz="2599" dirty="0">
                  <a:solidFill>
                    <a:srgbClr val="000000"/>
                  </a:solidFill>
                  <a:latin typeface="Helveticish Bold"/>
                </a:rPr>
                <a:t> </a:t>
              </a:r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29904" y="5293602"/>
            <a:ext cx="1254405" cy="60995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1529904" y="8174328"/>
            <a:ext cx="1254405" cy="609954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452231" y="8161156"/>
            <a:ext cx="1254405" cy="60995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303175">
            <a:off x="17046631" y="6379385"/>
            <a:ext cx="1571116" cy="7639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04933" y="9536147"/>
            <a:ext cx="331852" cy="33185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34525"/>
            <a:ext cx="12849634" cy="2862634"/>
            <a:chOff x="0" y="0"/>
            <a:chExt cx="17132845" cy="381684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92167" cy="1392167"/>
            </a:xfrm>
            <a:prstGeom prst="rect">
              <a:avLst/>
            </a:prstGeom>
          </p:spPr>
        </p:pic>
        <p:sp>
          <p:nvSpPr>
            <p:cNvPr id="5" name="AutoShape 5"/>
            <p:cNvSpPr/>
            <p:nvPr/>
          </p:nvSpPr>
          <p:spPr>
            <a:xfrm rot="-5400000">
              <a:off x="1246454" y="2798992"/>
              <a:ext cx="12700" cy="202300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41300" y="1937214"/>
              <a:ext cx="16891545" cy="1052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Cormorant Garamond Bold"/>
                </a:rPr>
                <a:t>Observações</a:t>
              </a:r>
              <a:r>
                <a:rPr lang="en-US" sz="6000" dirty="0">
                  <a:solidFill>
                    <a:srgbClr val="000000"/>
                  </a:solidFill>
                  <a:latin typeface="Cormorant Garamond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Cormorant Garamond Bold"/>
                </a:rPr>
                <a:t>em</a:t>
              </a:r>
              <a:r>
                <a:rPr lang="en-US" sz="6000" dirty="0">
                  <a:solidFill>
                    <a:srgbClr val="000000"/>
                  </a:solidFill>
                  <a:latin typeface="Cormorant Garamond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Cormorant Garamond Bold"/>
                </a:rPr>
                <a:t>imagem</a:t>
              </a:r>
              <a:endParaRPr lang="en-US" sz="6000" dirty="0">
                <a:solidFill>
                  <a:srgbClr val="000000"/>
                </a:solidFill>
                <a:latin typeface="Cormorant Garamond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543219" y="421099"/>
            <a:ext cx="349756" cy="251251"/>
            <a:chOff x="0" y="0"/>
            <a:chExt cx="466342" cy="335001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140810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281619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06998" y="3015010"/>
            <a:ext cx="3211211" cy="25536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264448" y="3494772"/>
            <a:ext cx="3523643" cy="207391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2961459" y="2481625"/>
            <a:ext cx="3756047" cy="2947668"/>
            <a:chOff x="0" y="0"/>
            <a:chExt cx="5008062" cy="3930224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0" y="663563"/>
              <a:ext cx="4862871" cy="326666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000854" y="0"/>
              <a:ext cx="3007208" cy="2420436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07358" y="6974846"/>
            <a:ext cx="5270136" cy="23914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216797" y="6866810"/>
            <a:ext cx="4094332" cy="239149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263962" y="8062555"/>
            <a:ext cx="1927203" cy="139556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rcRect l="19230" t="94741" r="19230"/>
          <a:stretch>
            <a:fillRect/>
          </a:stretch>
        </p:blipFill>
        <p:spPr>
          <a:xfrm>
            <a:off x="5453765" y="6866810"/>
            <a:ext cx="3999504" cy="24746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 l="24992" t="96210" r="24992"/>
          <a:stretch>
            <a:fillRect/>
          </a:stretch>
        </p:blipFill>
        <p:spPr>
          <a:xfrm>
            <a:off x="9708951" y="6804380"/>
            <a:ext cx="6213572" cy="3409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144000" y="1875905"/>
            <a:ext cx="3101596" cy="188422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350164" y="5724736"/>
            <a:ext cx="3268045" cy="528943"/>
            <a:chOff x="0" y="76200"/>
            <a:chExt cx="4357394" cy="705257"/>
          </a:xfrm>
        </p:grpSpPr>
        <p:sp>
          <p:nvSpPr>
            <p:cNvPr id="23" name="TextBox 23"/>
            <p:cNvSpPr txBox="1"/>
            <p:nvPr/>
          </p:nvSpPr>
          <p:spPr>
            <a:xfrm>
              <a:off x="0" y="76200"/>
              <a:ext cx="4357394" cy="544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2"/>
                </a:lnSpc>
              </a:pPr>
              <a:r>
                <a:rPr lang="en-US" sz="3262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OBSERVAÇÃO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634254"/>
              <a:ext cx="4357394" cy="147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094030" y="5724736"/>
            <a:ext cx="3268045" cy="528943"/>
            <a:chOff x="0" y="76200"/>
            <a:chExt cx="4357394" cy="705257"/>
          </a:xfrm>
        </p:grpSpPr>
        <p:sp>
          <p:nvSpPr>
            <p:cNvPr id="26" name="TextBox 26"/>
            <p:cNvSpPr txBox="1"/>
            <p:nvPr/>
          </p:nvSpPr>
          <p:spPr>
            <a:xfrm>
              <a:off x="0" y="76200"/>
              <a:ext cx="435739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2"/>
                </a:lnSpc>
              </a:pPr>
              <a:r>
                <a:rPr lang="en-US" sz="3262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PERGUNTA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634254"/>
              <a:ext cx="4357394" cy="147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205460" y="5625838"/>
            <a:ext cx="3268045" cy="528943"/>
            <a:chOff x="0" y="76200"/>
            <a:chExt cx="4357394" cy="705257"/>
          </a:xfrm>
        </p:grpSpPr>
        <p:sp>
          <p:nvSpPr>
            <p:cNvPr id="29" name="TextBox 29"/>
            <p:cNvSpPr txBox="1"/>
            <p:nvPr/>
          </p:nvSpPr>
          <p:spPr>
            <a:xfrm>
              <a:off x="0" y="76200"/>
              <a:ext cx="4357394" cy="544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2"/>
                </a:lnSpc>
              </a:pPr>
              <a:r>
                <a:rPr lang="en-US" sz="3262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HIPÓTESE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634254"/>
              <a:ext cx="4357394" cy="147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10731" y="9593297"/>
            <a:ext cx="3268045" cy="528943"/>
            <a:chOff x="0" y="76200"/>
            <a:chExt cx="4357394" cy="705257"/>
          </a:xfrm>
        </p:grpSpPr>
        <p:sp>
          <p:nvSpPr>
            <p:cNvPr id="32" name="TextBox 32"/>
            <p:cNvSpPr txBox="1"/>
            <p:nvPr/>
          </p:nvSpPr>
          <p:spPr>
            <a:xfrm>
              <a:off x="0" y="76200"/>
              <a:ext cx="4357394" cy="544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2"/>
                </a:lnSpc>
              </a:pPr>
              <a:r>
                <a:rPr lang="en-US" sz="3262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RESULTADOS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634254"/>
              <a:ext cx="4357394" cy="147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509977" y="9466176"/>
            <a:ext cx="3268045" cy="528943"/>
            <a:chOff x="0" y="76200"/>
            <a:chExt cx="4357394" cy="705257"/>
          </a:xfrm>
        </p:grpSpPr>
        <p:sp>
          <p:nvSpPr>
            <p:cNvPr id="35" name="TextBox 35"/>
            <p:cNvSpPr txBox="1"/>
            <p:nvPr/>
          </p:nvSpPr>
          <p:spPr>
            <a:xfrm>
              <a:off x="0" y="76200"/>
              <a:ext cx="4357394" cy="544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2"/>
                </a:lnSpc>
              </a:pPr>
              <a:r>
                <a:rPr lang="en-US" sz="3262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CONCLUSÃO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634254"/>
              <a:ext cx="4357394" cy="147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9708951" y="2183720"/>
            <a:ext cx="1647084" cy="1240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7"/>
              </a:lnSpc>
            </a:pPr>
            <a:r>
              <a:rPr lang="en-US" sz="1805" dirty="0">
                <a:solidFill>
                  <a:srgbClr val="000000"/>
                </a:solidFill>
                <a:latin typeface="Open Sans Light Bold"/>
              </a:rPr>
              <a:t>Qual é o </a:t>
            </a:r>
            <a:r>
              <a:rPr lang="en-US" sz="1805" dirty="0" err="1">
                <a:solidFill>
                  <a:srgbClr val="000000"/>
                </a:solidFill>
                <a:latin typeface="Open Sans Light Bold"/>
              </a:rPr>
              <a:t>melhor</a:t>
            </a:r>
            <a:r>
              <a:rPr lang="en-US" sz="1805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1805" dirty="0" err="1">
                <a:solidFill>
                  <a:srgbClr val="000000"/>
                </a:solidFill>
                <a:latin typeface="Open Sans Light Bold"/>
              </a:rPr>
              <a:t>fertilizante</a:t>
            </a:r>
            <a:r>
              <a:rPr lang="en-US" sz="1805" dirty="0">
                <a:solidFill>
                  <a:srgbClr val="000000"/>
                </a:solidFill>
                <a:latin typeface="Open Sans Light Bold"/>
              </a:rPr>
              <a:t>?</a:t>
            </a:r>
          </a:p>
          <a:p>
            <a:pPr algn="ctr">
              <a:lnSpc>
                <a:spcPts val="2527"/>
              </a:lnSpc>
            </a:pPr>
            <a:endParaRPr lang="en-US" sz="1805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3878334" y="2565205"/>
            <a:ext cx="4297896" cy="871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1707">
                <a:solidFill>
                  <a:srgbClr val="000000"/>
                </a:solidFill>
                <a:latin typeface="Open Sans Light Bold"/>
              </a:rPr>
              <a:t>A plantas que nascerem com o</a:t>
            </a:r>
          </a:p>
          <a:p>
            <a:pPr algn="ctr">
              <a:lnSpc>
                <a:spcPts val="2390"/>
              </a:lnSpc>
            </a:pPr>
            <a:r>
              <a:rPr lang="en-US" sz="1707">
                <a:solidFill>
                  <a:srgbClr val="000000"/>
                </a:solidFill>
                <a:latin typeface="Open Sans Light Bold"/>
              </a:rPr>
              <a:t> fertilizante "A" vão crescer mais rápido</a:t>
            </a:r>
            <a:r>
              <a:rPr lang="en-US" sz="1707">
                <a:solidFill>
                  <a:srgbClr val="000000"/>
                </a:solidFill>
                <a:latin typeface="Open Sans Light"/>
              </a:rPr>
              <a:t>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093964" y="7889299"/>
            <a:ext cx="1623715" cy="116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1707">
                <a:solidFill>
                  <a:srgbClr val="000000"/>
                </a:solidFill>
                <a:latin typeface="Open Sans Light Bold"/>
              </a:rPr>
              <a:t>A hipótese</a:t>
            </a:r>
          </a:p>
          <a:p>
            <a:pPr algn="ctr">
              <a:lnSpc>
                <a:spcPts val="2390"/>
              </a:lnSpc>
            </a:pPr>
            <a:r>
              <a:rPr lang="en-US" sz="1707">
                <a:solidFill>
                  <a:srgbClr val="000000"/>
                </a:solidFill>
                <a:latin typeface="Open Sans Light Bold"/>
              </a:rPr>
              <a:t> "A" </a:t>
            </a:r>
          </a:p>
          <a:p>
            <a:pPr algn="ctr">
              <a:lnSpc>
                <a:spcPts val="2390"/>
              </a:lnSpc>
            </a:pPr>
            <a:r>
              <a:rPr lang="en-US" sz="1707">
                <a:solidFill>
                  <a:srgbClr val="000000"/>
                </a:solidFill>
                <a:latin typeface="Open Sans Light Bold"/>
              </a:rPr>
              <a:t>estava correta </a:t>
            </a:r>
          </a:p>
          <a:p>
            <a:pPr algn="ctr">
              <a:lnSpc>
                <a:spcPts val="2390"/>
              </a:lnSpc>
            </a:pPr>
            <a:endParaRPr lang="en-US" sz="1707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40" name="AutoShape 40"/>
          <p:cNvSpPr/>
          <p:nvPr/>
        </p:nvSpPr>
        <p:spPr>
          <a:xfrm rot="5400000">
            <a:off x="2979385" y="5094931"/>
            <a:ext cx="9604" cy="232709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1" name="AutoShape 41"/>
          <p:cNvSpPr/>
          <p:nvPr/>
        </p:nvSpPr>
        <p:spPr>
          <a:xfrm>
            <a:off x="11898823" y="3633533"/>
            <a:ext cx="9604" cy="232709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2" name="AutoShape 42"/>
          <p:cNvSpPr/>
          <p:nvPr/>
        </p:nvSpPr>
        <p:spPr>
          <a:xfrm>
            <a:off x="5644842" y="6754325"/>
            <a:ext cx="9604" cy="232709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3" name="AutoShape 43"/>
          <p:cNvSpPr/>
          <p:nvPr/>
        </p:nvSpPr>
        <p:spPr>
          <a:xfrm rot="5400000">
            <a:off x="8723251" y="5085327"/>
            <a:ext cx="9604" cy="232709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4" name="AutoShape 44"/>
          <p:cNvSpPr/>
          <p:nvPr/>
        </p:nvSpPr>
        <p:spPr>
          <a:xfrm rot="5400000">
            <a:off x="15037081" y="4986429"/>
            <a:ext cx="9604" cy="2327099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4312523"/>
            <a:ext cx="2489765" cy="3514689"/>
            <a:chOff x="0" y="0"/>
            <a:chExt cx="3319687" cy="4686252"/>
          </a:xfrm>
        </p:grpSpPr>
        <p:sp>
          <p:nvSpPr>
            <p:cNvPr id="3" name="TextBox 3"/>
            <p:cNvSpPr txBox="1"/>
            <p:nvPr/>
          </p:nvSpPr>
          <p:spPr>
            <a:xfrm>
              <a:off x="0" y="723640"/>
              <a:ext cx="3319687" cy="3962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</a:pPr>
              <a:r>
                <a:rPr lang="en-US" sz="1399" spc="-20">
                  <a:solidFill>
                    <a:srgbClr val="000000"/>
                  </a:solidFill>
                  <a:latin typeface="Helveticish"/>
                </a:rPr>
                <a:t>Temos as seguintes hipóteses face a esta situação:</a:t>
              </a:r>
            </a:p>
            <a:p>
              <a:pPr>
                <a:lnSpc>
                  <a:spcPts val="1959"/>
                </a:lnSpc>
              </a:pPr>
              <a:endParaRPr lang="en-US" sz="1399" spc="-20">
                <a:solidFill>
                  <a:srgbClr val="000000"/>
                </a:solidFill>
                <a:latin typeface="Helveticish"/>
              </a:endParaRPr>
            </a:p>
            <a:p>
              <a:pPr>
                <a:lnSpc>
                  <a:spcPts val="1959"/>
                </a:lnSpc>
              </a:pPr>
              <a:r>
                <a:rPr lang="en-US" sz="1399" spc="-20">
                  <a:solidFill>
                    <a:srgbClr val="000000"/>
                  </a:solidFill>
                  <a:latin typeface="Helveticish Italics"/>
                </a:rPr>
                <a:t>A chave estar estragada;.</a:t>
              </a:r>
            </a:p>
            <a:p>
              <a:pPr>
                <a:lnSpc>
                  <a:spcPts val="1959"/>
                </a:lnSpc>
              </a:pPr>
              <a:r>
                <a:rPr lang="en-US" sz="1399" spc="-20">
                  <a:solidFill>
                    <a:srgbClr val="000000"/>
                  </a:solidFill>
                  <a:latin typeface="Helveticish Italics"/>
                </a:rPr>
                <a:t>A chave ser a errada;</a:t>
              </a:r>
            </a:p>
            <a:p>
              <a:pPr>
                <a:lnSpc>
                  <a:spcPts val="1959"/>
                </a:lnSpc>
              </a:pPr>
              <a:r>
                <a:rPr lang="en-US" sz="1399" spc="-20">
                  <a:solidFill>
                    <a:srgbClr val="000000"/>
                  </a:solidFill>
                  <a:latin typeface="Helveticish Italics"/>
                </a:rPr>
                <a:t>A fechadura estar estragada;</a:t>
              </a:r>
            </a:p>
            <a:p>
              <a:pPr>
                <a:lnSpc>
                  <a:spcPts val="1959"/>
                </a:lnSpc>
              </a:pPr>
              <a:r>
                <a:rPr lang="en-US" sz="1399" spc="-20">
                  <a:solidFill>
                    <a:srgbClr val="000000"/>
                  </a:solidFill>
                  <a:latin typeface="Helveticish Italics"/>
                </a:rPr>
                <a:t>As dobradiças não estarem a funcionar correctamente.</a:t>
              </a:r>
            </a:p>
            <a:p>
              <a:pPr>
                <a:lnSpc>
                  <a:spcPts val="1959"/>
                </a:lnSpc>
              </a:pPr>
              <a:endParaRPr lang="en-US" sz="1399" spc="-20">
                <a:solidFill>
                  <a:srgbClr val="000000"/>
                </a:solidFill>
                <a:latin typeface="Helveticish Italics"/>
              </a:endParaRPr>
            </a:p>
            <a:p>
              <a:pPr>
                <a:lnSpc>
                  <a:spcPts val="1959"/>
                </a:lnSpc>
              </a:pPr>
              <a:endParaRPr lang="en-US" sz="1399" spc="-20">
                <a:solidFill>
                  <a:srgbClr val="000000"/>
                </a:solidFill>
                <a:latin typeface="Helveticish Italics"/>
              </a:endParaRPr>
            </a:p>
            <a:p>
              <a:pPr>
                <a:lnSpc>
                  <a:spcPts val="1959"/>
                </a:lnSpc>
              </a:pPr>
              <a:endParaRPr lang="en-US" sz="1399" spc="-20">
                <a:solidFill>
                  <a:srgbClr val="000000"/>
                </a:solidFill>
                <a:latin typeface="Helveticish Italics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endParaRPr lang="en-US" sz="1399" spc="-20">
                <a:solidFill>
                  <a:srgbClr val="000000"/>
                </a:solidFill>
                <a:latin typeface="Helveticish Itali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3319687" cy="446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99"/>
                </a:lnSpc>
              </a:pPr>
              <a:r>
                <a:rPr lang="en-US" sz="2599">
                  <a:solidFill>
                    <a:srgbClr val="000000"/>
                  </a:solidFill>
                  <a:latin typeface="Helveticish Bold"/>
                </a:rPr>
                <a:t>Hipóteses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2018732" y="4007321"/>
            <a:ext cx="13266882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6"/>
          <p:cNvSpPr/>
          <p:nvPr/>
        </p:nvSpPr>
        <p:spPr>
          <a:xfrm>
            <a:off x="2018732" y="7676298"/>
            <a:ext cx="13266882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7"/>
          <p:cNvSpPr/>
          <p:nvPr/>
        </p:nvSpPr>
        <p:spPr>
          <a:xfrm>
            <a:off x="5046521" y="4724110"/>
            <a:ext cx="9604" cy="232709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AutoShape 8"/>
          <p:cNvSpPr/>
          <p:nvPr/>
        </p:nvSpPr>
        <p:spPr>
          <a:xfrm>
            <a:off x="12113262" y="4724110"/>
            <a:ext cx="9604" cy="232709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AutoShape 9"/>
          <p:cNvSpPr/>
          <p:nvPr/>
        </p:nvSpPr>
        <p:spPr>
          <a:xfrm>
            <a:off x="8698370" y="4724110"/>
            <a:ext cx="9604" cy="2327099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04933" y="9536147"/>
            <a:ext cx="331852" cy="33185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7543219" y="421099"/>
            <a:ext cx="349756" cy="251251"/>
            <a:chOff x="0" y="0"/>
            <a:chExt cx="466342" cy="335001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140810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281619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5" name="AutoShape 15"/>
          <p:cNvSpPr/>
          <p:nvPr/>
        </p:nvSpPr>
        <p:spPr>
          <a:xfrm>
            <a:off x="5056125" y="7827212"/>
            <a:ext cx="9525" cy="2327099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68291" y="1624140"/>
            <a:ext cx="1636642" cy="239270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018732" y="2790115"/>
            <a:ext cx="11836757" cy="76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>
                <a:solidFill>
                  <a:srgbClr val="000000"/>
                </a:solidFill>
                <a:latin typeface="Cormorant Garamond Bold"/>
              </a:rPr>
              <a:t>A porta não abre !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170215" y="4409490"/>
            <a:ext cx="2489765" cy="1039179"/>
            <a:chOff x="0" y="0"/>
            <a:chExt cx="3319687" cy="138557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723640"/>
              <a:ext cx="3319687" cy="661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  <a:spcBef>
                  <a:spcPct val="0"/>
                </a:spcBef>
              </a:pPr>
              <a:r>
                <a:rPr lang="en-US" sz="1399" spc="-20">
                  <a:solidFill>
                    <a:srgbClr val="000000"/>
                  </a:solidFill>
                  <a:latin typeface="Helveticish"/>
                </a:rPr>
                <a:t>Verificamos ao tentar abrir uma porta que a mesma não abre.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8100"/>
              <a:ext cx="3319687" cy="446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9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Helveticish Bold"/>
                </a:rPr>
                <a:t>Observação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22064" y="4409490"/>
            <a:ext cx="2489765" cy="2279904"/>
            <a:chOff x="0" y="0"/>
            <a:chExt cx="3319687" cy="3039872"/>
          </a:xfrm>
        </p:grpSpPr>
        <p:sp>
          <p:nvSpPr>
            <p:cNvPr id="22" name="TextBox 22"/>
            <p:cNvSpPr txBox="1"/>
            <p:nvPr/>
          </p:nvSpPr>
          <p:spPr>
            <a:xfrm>
              <a:off x="0" y="723640"/>
              <a:ext cx="3319687" cy="2316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</a:pPr>
              <a:r>
                <a:rPr lang="en-US" sz="1399" spc="-20">
                  <a:solidFill>
                    <a:srgbClr val="000000"/>
                  </a:solidFill>
                  <a:latin typeface="Helveticish"/>
                </a:rPr>
                <a:t>Ao verificar que a porta não abre , realizamos a perguntas.</a:t>
              </a:r>
            </a:p>
            <a:p>
              <a:pPr>
                <a:lnSpc>
                  <a:spcPts val="1959"/>
                </a:lnSpc>
              </a:pPr>
              <a:endParaRPr lang="en-US" sz="1399" spc="-20">
                <a:solidFill>
                  <a:srgbClr val="000000"/>
                </a:solidFill>
                <a:latin typeface="Helveticish"/>
              </a:endParaRPr>
            </a:p>
            <a:p>
              <a:pPr>
                <a:lnSpc>
                  <a:spcPts val="1959"/>
                </a:lnSpc>
              </a:pPr>
              <a:r>
                <a:rPr lang="en-US" sz="1399" spc="-20">
                  <a:solidFill>
                    <a:srgbClr val="000000"/>
                  </a:solidFill>
                  <a:latin typeface="Helveticish"/>
                </a:rPr>
                <a:t>Porque a porta não abre ?</a:t>
              </a:r>
            </a:p>
            <a:p>
              <a:pPr>
                <a:lnSpc>
                  <a:spcPts val="1959"/>
                </a:lnSpc>
                <a:spcBef>
                  <a:spcPct val="0"/>
                </a:spcBef>
              </a:pPr>
              <a:r>
                <a:rPr lang="en-US" sz="1399" spc="-20">
                  <a:solidFill>
                    <a:srgbClr val="000000"/>
                  </a:solidFill>
                  <a:latin typeface="Helveticish"/>
                </a:rPr>
                <a:t>Quais foram os factores que fizeram com que a porta não se abrisse ?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38100"/>
              <a:ext cx="3319687" cy="446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99"/>
                </a:lnSpc>
              </a:pPr>
              <a:r>
                <a:rPr lang="en-US" sz="2599">
                  <a:solidFill>
                    <a:srgbClr val="000000"/>
                  </a:solidFill>
                  <a:latin typeface="Helveticish Bold"/>
                </a:rPr>
                <a:t>Perguntas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795849" y="4312523"/>
            <a:ext cx="2489765" cy="3272484"/>
            <a:chOff x="0" y="0"/>
            <a:chExt cx="3319687" cy="4363312"/>
          </a:xfrm>
        </p:grpSpPr>
        <p:sp>
          <p:nvSpPr>
            <p:cNvPr id="25" name="TextBox 25"/>
            <p:cNvSpPr txBox="1"/>
            <p:nvPr/>
          </p:nvSpPr>
          <p:spPr>
            <a:xfrm>
              <a:off x="0" y="723640"/>
              <a:ext cx="3319687" cy="3639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  <a:spcBef>
                  <a:spcPct val="0"/>
                </a:spcBef>
              </a:pPr>
              <a:r>
                <a:rPr lang="en-US" sz="1399" spc="-20">
                  <a:solidFill>
                    <a:srgbClr val="000000"/>
                  </a:solidFill>
                  <a:latin typeface="Helveticish"/>
                </a:rPr>
                <a:t>Verificamos se a chave é a correta , se for a correta tentamos com outra chave para verificar se o problema é da chave. Se a chave não tiver nenhum problema verificamos se consegue abrir corretamente a fechadura . Se mesmo assim nada funcionar removemos a porta para verificar as dobradiças. 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8100"/>
              <a:ext cx="3319687" cy="446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99"/>
                </a:lnSpc>
              </a:pPr>
              <a:r>
                <a:rPr lang="en-US" sz="2599">
                  <a:solidFill>
                    <a:srgbClr val="000000"/>
                  </a:solidFill>
                  <a:latin typeface="Helveticish Bold"/>
                </a:rPr>
                <a:t>Experiência</a:t>
              </a:r>
              <a:r>
                <a:rPr lang="en-US" sz="2599">
                  <a:solidFill>
                    <a:srgbClr val="000000"/>
                  </a:solidFill>
                  <a:latin typeface="Arimo Bold"/>
                </a:rPr>
                <a:t> 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170215" y="7827212"/>
            <a:ext cx="2489765" cy="2031759"/>
            <a:chOff x="0" y="0"/>
            <a:chExt cx="3319687" cy="2709012"/>
          </a:xfrm>
        </p:grpSpPr>
        <p:sp>
          <p:nvSpPr>
            <p:cNvPr id="28" name="TextBox 28"/>
            <p:cNvSpPr txBox="1"/>
            <p:nvPr/>
          </p:nvSpPr>
          <p:spPr>
            <a:xfrm>
              <a:off x="0" y="723640"/>
              <a:ext cx="3319687" cy="1985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  <a:spcBef>
                  <a:spcPct val="0"/>
                </a:spcBef>
              </a:pP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Verificamos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que 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fechadura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da porta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não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se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encontra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funcionar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corretamente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,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mesmo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com as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chaves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corretas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fechadura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não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tinha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o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seu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normal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funcionamento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.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38100"/>
              <a:ext cx="3319687" cy="446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99"/>
                </a:lnSpc>
                <a:spcBef>
                  <a:spcPct val="0"/>
                </a:spcBef>
              </a:pPr>
              <a:r>
                <a:rPr lang="en-US" sz="2599" dirty="0" err="1">
                  <a:solidFill>
                    <a:srgbClr val="000000"/>
                  </a:solidFill>
                  <a:latin typeface="Helveticish Bold"/>
                </a:rPr>
                <a:t>Análise</a:t>
              </a:r>
              <a:endParaRPr lang="en-US" sz="2599" dirty="0">
                <a:solidFill>
                  <a:srgbClr val="000000"/>
                </a:solidFill>
                <a:latin typeface="Helveticish Bold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729108" y="8166604"/>
            <a:ext cx="2489765" cy="1535469"/>
            <a:chOff x="0" y="0"/>
            <a:chExt cx="3319687" cy="2047292"/>
          </a:xfrm>
        </p:grpSpPr>
        <p:sp>
          <p:nvSpPr>
            <p:cNvPr id="31" name="TextBox 31"/>
            <p:cNvSpPr txBox="1"/>
            <p:nvPr/>
          </p:nvSpPr>
          <p:spPr>
            <a:xfrm>
              <a:off x="0" y="723640"/>
              <a:ext cx="3319687" cy="1323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</a:pP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Chegámos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à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conclusão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que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ao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trocar 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fechadura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, a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porte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abre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 </a:t>
              </a:r>
              <a:r>
                <a:rPr lang="en-US" sz="1399" spc="-20" dirty="0" err="1">
                  <a:solidFill>
                    <a:srgbClr val="000000"/>
                  </a:solidFill>
                  <a:latin typeface="Helveticish"/>
                </a:rPr>
                <a:t>corretamente</a:t>
              </a:r>
              <a:r>
                <a:rPr lang="en-US" sz="1399" spc="-20" dirty="0">
                  <a:solidFill>
                    <a:srgbClr val="000000"/>
                  </a:solidFill>
                  <a:latin typeface="Helveticish"/>
                </a:rPr>
                <a:t>.</a:t>
              </a:r>
            </a:p>
            <a:p>
              <a:pPr>
                <a:lnSpc>
                  <a:spcPts val="1959"/>
                </a:lnSpc>
                <a:spcBef>
                  <a:spcPct val="0"/>
                </a:spcBef>
              </a:pPr>
              <a:endParaRPr lang="en-US" sz="1399" spc="-20" dirty="0">
                <a:solidFill>
                  <a:srgbClr val="000000"/>
                </a:solidFill>
                <a:latin typeface="Helveticish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38100"/>
              <a:ext cx="3319687" cy="446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99"/>
                </a:lnSpc>
              </a:pPr>
              <a:r>
                <a:rPr lang="en-US" sz="2599" dirty="0" err="1">
                  <a:solidFill>
                    <a:srgbClr val="000000"/>
                  </a:solidFill>
                  <a:latin typeface="Helveticish Bold"/>
                </a:rPr>
                <a:t>Conclusão</a:t>
              </a:r>
              <a:endParaRPr lang="en-US" sz="2599" dirty="0">
                <a:solidFill>
                  <a:srgbClr val="000000"/>
                </a:solidFill>
                <a:latin typeface="Helveticish Bol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37771" y="-298475"/>
            <a:ext cx="9639308" cy="10883949"/>
          </a:xfrm>
          <a:prstGeom prst="rect">
            <a:avLst/>
          </a:prstGeom>
          <a:solidFill>
            <a:srgbClr val="DFDAD4"/>
          </a:solidFill>
        </p:spPr>
      </p:sp>
      <p:sp>
        <p:nvSpPr>
          <p:cNvPr id="3" name="AutoShape 3"/>
          <p:cNvSpPr/>
          <p:nvPr/>
        </p:nvSpPr>
        <p:spPr>
          <a:xfrm>
            <a:off x="10412385" y="3760205"/>
            <a:ext cx="9656" cy="2766591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90000"/>
          </a:blip>
          <a:srcRect l="12499" r="12499"/>
          <a:stretch>
            <a:fillRect/>
          </a:stretch>
        </p:blipFill>
        <p:spPr>
          <a:xfrm>
            <a:off x="-242463" y="1029847"/>
            <a:ext cx="5974353" cy="79658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24914" r="24914"/>
          <a:stretch>
            <a:fillRect/>
          </a:stretch>
        </p:blipFill>
        <p:spPr>
          <a:xfrm>
            <a:off x="3627344" y="2219654"/>
            <a:ext cx="4209093" cy="55861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878128" y="4119592"/>
            <a:ext cx="4850654" cy="409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pc="-26" dirty="0">
                <a:solidFill>
                  <a:srgbClr val="000000"/>
                </a:solidFill>
                <a:latin typeface="Arimo Italics"/>
              </a:rPr>
              <a:t>O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método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científico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permitiu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à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sociedade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crescer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,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evoluir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e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ganhar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conhecimento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.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Devemos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toda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a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tecnologia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que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temos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ao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método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científico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uma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vez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que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está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envolvido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em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todas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as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áreas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. É um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método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universal que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deve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ser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respeitado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e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principalmente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 </a:t>
            </a:r>
            <a:r>
              <a:rPr lang="en-US" spc="-26" dirty="0" err="1">
                <a:solidFill>
                  <a:srgbClr val="000000"/>
                </a:solidFill>
                <a:latin typeface="Arimo Italics"/>
              </a:rPr>
              <a:t>aceite</a:t>
            </a:r>
            <a:r>
              <a:rPr lang="en-US" spc="-26" dirty="0">
                <a:solidFill>
                  <a:srgbClr val="000000"/>
                </a:solidFill>
                <a:latin typeface="Arimo Italics"/>
              </a:rPr>
              <a:t>.</a:t>
            </a:r>
          </a:p>
          <a:p>
            <a:pPr>
              <a:lnSpc>
                <a:spcPts val="2520"/>
              </a:lnSpc>
            </a:pPr>
            <a:endParaRPr lang="en-US" sz="1800" spc="-26" dirty="0">
              <a:solidFill>
                <a:srgbClr val="000000"/>
              </a:solidFill>
              <a:latin typeface="Arimo Italics"/>
            </a:endParaRPr>
          </a:p>
          <a:p>
            <a:pPr>
              <a:lnSpc>
                <a:spcPts val="2520"/>
              </a:lnSpc>
            </a:pPr>
            <a:endParaRPr lang="en-US" sz="1800" spc="-26" dirty="0">
              <a:solidFill>
                <a:srgbClr val="000000"/>
              </a:solidFill>
              <a:latin typeface="Arimo Italics"/>
            </a:endParaRPr>
          </a:p>
          <a:p>
            <a:pPr>
              <a:lnSpc>
                <a:spcPts val="2520"/>
              </a:lnSpc>
            </a:pPr>
            <a:endParaRPr lang="en-US" sz="1800" spc="-26" dirty="0">
              <a:solidFill>
                <a:srgbClr val="000000"/>
              </a:solidFill>
              <a:latin typeface="Arimo Italics"/>
            </a:endParaRPr>
          </a:p>
          <a:p>
            <a:pPr>
              <a:lnSpc>
                <a:spcPts val="2520"/>
              </a:lnSpc>
            </a:pPr>
            <a:endParaRPr lang="en-US" sz="1800" spc="-26" dirty="0">
              <a:solidFill>
                <a:srgbClr val="000000"/>
              </a:solidFill>
              <a:latin typeface="Arimo Italics"/>
            </a:endParaRPr>
          </a:p>
          <a:p>
            <a:pPr>
              <a:lnSpc>
                <a:spcPts val="2520"/>
              </a:lnSpc>
            </a:pPr>
            <a:endParaRPr lang="en-US" sz="1800" spc="-26" dirty="0">
              <a:solidFill>
                <a:srgbClr val="000000"/>
              </a:solidFill>
              <a:latin typeface="Arimo Italics"/>
            </a:endParaRP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 spc="-26" dirty="0">
              <a:solidFill>
                <a:srgbClr val="000000"/>
              </a:solidFill>
              <a:latin typeface="Arimo Italics"/>
            </a:endParaRP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 spc="-26" dirty="0">
              <a:solidFill>
                <a:srgbClr val="000000"/>
              </a:solidFill>
              <a:latin typeface="Arimo Italic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604933" y="9536147"/>
            <a:ext cx="331852" cy="33185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7543219" y="421099"/>
            <a:ext cx="349756" cy="251251"/>
            <a:chOff x="0" y="0"/>
            <a:chExt cx="466342" cy="335001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140810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81619"/>
              <a:ext cx="466342" cy="0"/>
            </a:xfrm>
            <a:prstGeom prst="line">
              <a:avLst/>
            </a:prstGeom>
            <a:ln w="50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2" name="TextBox 12"/>
          <p:cNvSpPr txBox="1"/>
          <p:nvPr/>
        </p:nvSpPr>
        <p:spPr>
          <a:xfrm>
            <a:off x="11318872" y="8162845"/>
            <a:ext cx="4861867" cy="1509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Open Sans Extra Bold"/>
              </a:rPr>
              <a:t>FIM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E33F34E4A31A4896B5ADA1EE14F20A" ma:contentTypeVersion="18" ma:contentTypeDescription="Criar um novo documento." ma:contentTypeScope="" ma:versionID="2cc467ff3485e0154b8338d0eba2b07f">
  <xsd:schema xmlns:xsd="http://www.w3.org/2001/XMLSchema" xmlns:xs="http://www.w3.org/2001/XMLSchema" xmlns:p="http://schemas.microsoft.com/office/2006/metadata/properties" xmlns:ns2="768328d7-884c-4396-8fd6-8122ba77c0b3" xmlns:ns3="ffe32e88-f3cd-42d1-bdf4-6939f3c48fcb" targetNamespace="http://schemas.microsoft.com/office/2006/metadata/properties" ma:root="true" ma:fieldsID="942c66bf33316a87d1df1bce8edd67c3" ns2:_="" ns3:_="">
    <xsd:import namespace="768328d7-884c-4396-8fd6-8122ba77c0b3"/>
    <xsd:import namespace="ffe32e88-f3cd-42d1-bdf4-6939f3c48fc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328d7-884c-4396-8fd6-8122ba77c0b3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m" ma:readOnly="false" ma:fieldId="{5cf76f15-5ced-4ddc-b409-7134ff3c332f}" ma:taxonomyMulti="true" ma:sspId="939aa9ce-4eee-40d5-89e8-ba2504be5a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32e88-f3cd-42d1-bdf4-6939f3c48fc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f3d2c0c-47b5-4c94-b023-5ba0fc0db0ab}" ma:internalName="TaxCatchAll" ma:showField="CatchAllData" ma:web="ffe32e88-f3cd-42d1-bdf4-6939f3c48f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768328d7-884c-4396-8fd6-8122ba77c0b3" xsi:nil="true"/>
    <lcf76f155ced4ddcb4097134ff3c332f xmlns="768328d7-884c-4396-8fd6-8122ba77c0b3">
      <Terms xmlns="http://schemas.microsoft.com/office/infopath/2007/PartnerControls"/>
    </lcf76f155ced4ddcb4097134ff3c332f>
    <TaxCatchAll xmlns="ffe32e88-f3cd-42d1-bdf4-6939f3c48fcb" xsi:nil="true"/>
  </documentManagement>
</p:properties>
</file>

<file path=customXml/itemProps1.xml><?xml version="1.0" encoding="utf-8"?>
<ds:datastoreItem xmlns:ds="http://schemas.openxmlformats.org/officeDocument/2006/customXml" ds:itemID="{8963D594-2D08-46EF-9762-914299967358}"/>
</file>

<file path=customXml/itemProps2.xml><?xml version="1.0" encoding="utf-8"?>
<ds:datastoreItem xmlns:ds="http://schemas.openxmlformats.org/officeDocument/2006/customXml" ds:itemID="{21873CD4-ACCF-4F2B-BFCA-C6796799A707}"/>
</file>

<file path=customXml/itemProps3.xml><?xml version="1.0" encoding="utf-8"?>
<ds:datastoreItem xmlns:ds="http://schemas.openxmlformats.org/officeDocument/2006/customXml" ds:itemID="{968AD4F2-4137-4BF7-B43E-578D62762A39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472</Words>
  <Application>Microsoft Office PowerPoint</Application>
  <PresentationFormat>Personalizados</PresentationFormat>
  <Paragraphs>70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9" baseType="lpstr">
      <vt:lpstr>Arimo Bold</vt:lpstr>
      <vt:lpstr>Cormorant Garamond Bold</vt:lpstr>
      <vt:lpstr>Arial</vt:lpstr>
      <vt:lpstr>Helveticish Italics</vt:lpstr>
      <vt:lpstr>Cormorant Garamond Medium Italics</vt:lpstr>
      <vt:lpstr>Calibri</vt:lpstr>
      <vt:lpstr>Helveticish Bold</vt:lpstr>
      <vt:lpstr>Arial Black</vt:lpstr>
      <vt:lpstr>Open Sans Light</vt:lpstr>
      <vt:lpstr>Open Sans Extra Bold</vt:lpstr>
      <vt:lpstr>Helveticish</vt:lpstr>
      <vt:lpstr>Open Sans Light Bold</vt:lpstr>
      <vt:lpstr>Arimo Italics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Joao Lino</dc:creator>
  <cp:lastModifiedBy>Joao Lino</cp:lastModifiedBy>
  <cp:revision>5</cp:revision>
  <dcterms:created xsi:type="dcterms:W3CDTF">2006-08-16T00:00:00Z</dcterms:created>
  <dcterms:modified xsi:type="dcterms:W3CDTF">2022-02-18T19:45:32Z</dcterms:modified>
  <dc:identifier>DAE4uYHvKGY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0x01010056E33F34E4A31A4896B5ADA1EE14F20A</vt:lpwstr>
  </property>
</Properties>
</file>